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24" r:id="rId4"/>
  </p:sldMasterIdLst>
  <p:notesMasterIdLst>
    <p:notesMasterId r:id="rId30"/>
  </p:notesMasterIdLst>
  <p:sldIdLst>
    <p:sldId id="256" r:id="rId5"/>
    <p:sldId id="257" r:id="rId6"/>
    <p:sldId id="302" r:id="rId7"/>
    <p:sldId id="258" r:id="rId8"/>
    <p:sldId id="260" r:id="rId9"/>
    <p:sldId id="259" r:id="rId10"/>
    <p:sldId id="261" r:id="rId11"/>
    <p:sldId id="262" r:id="rId12"/>
    <p:sldId id="263" r:id="rId13"/>
    <p:sldId id="300" r:id="rId14"/>
    <p:sldId id="305" r:id="rId15"/>
    <p:sldId id="298" r:id="rId16"/>
    <p:sldId id="307" r:id="rId17"/>
    <p:sldId id="306" r:id="rId18"/>
    <p:sldId id="303" r:id="rId19"/>
    <p:sldId id="288" r:id="rId20"/>
    <p:sldId id="289" r:id="rId21"/>
    <p:sldId id="304" r:id="rId22"/>
    <p:sldId id="292" r:id="rId23"/>
    <p:sldId id="291" r:id="rId24"/>
    <p:sldId id="293" r:id="rId25"/>
    <p:sldId id="296" r:id="rId26"/>
    <p:sldId id="301" r:id="rId27"/>
    <p:sldId id="297" r:id="rId28"/>
    <p:sldId id="299" r:id="rId29"/>
  </p:sldIdLst>
  <p:sldSz cx="9144000" cy="5143500" type="screen16x9"/>
  <p:notesSz cx="6858000" cy="9144000"/>
  <p:embeddedFontLst>
    <p:embeddedFont>
      <p:font typeface="Arial Black" panose="020B0A04020102020204" pitchFamily="34" charset="0"/>
      <p:bold r:id="rId31"/>
    </p:embeddedFont>
    <p:embeddedFont>
      <p:font typeface="Corbel" panose="020B0503020204020204" pitchFamily="34" charset="0"/>
      <p:regular r:id="rId32"/>
      <p:bold r:id="rId33"/>
      <p:italic r:id="rId34"/>
      <p:boldItalic r:id="rId35"/>
    </p:embeddedFont>
    <p:embeddedFont>
      <p:font typeface="Rockwell" panose="020B0604020202020204"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94C3E-A047-34C0-C684-D415FF7BE078}" v="6" dt="2026-02-02T19:33:42.948"/>
    <p1510:client id="{2632E1D9-55BE-C730-D0A3-2184117F0EA7}" v="92" dt="2026-02-01T16:21:16.746"/>
    <p1510:client id="{36E1126C-1742-A0AE-0A7A-B58BE05B3D66}" v="101" dt="2026-02-02T05:00:01.172"/>
    <p1510:client id="{C9B3A386-7716-C1B6-B811-5DA1F778A3FB}" v="15" dt="2026-02-02T11:44:50.736"/>
    <p1510:client id="{E3D21E1F-38B3-0299-2914-9E9E06A88DB4}" v="218" dt="2026-02-01T16:59:45.734"/>
  </p1510:revLst>
</p1510:revInfo>
</file>

<file path=ppt/tableStyles.xml><?xml version="1.0" encoding="utf-8"?>
<a:tblStyleLst xmlns:a="http://schemas.openxmlformats.org/drawingml/2006/main" def="{7A074738-6829-4CF0-8F27-0C662B590A22}">
  <a:tblStyle styleId="{7A074738-6829-4CF0-8F27-0C662B590A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Walker" userId="S::walkere@gram.edu::e0727d2e-8fca-4e14-ad20-24267e6b8987" providerId="AD" clId="Web-{C9B3A386-7716-C1B6-B811-5DA1F778A3FB}"/>
    <pc:docChg chg="modSld">
      <pc:chgData name="Erin Walker" userId="S::walkere@gram.edu::e0727d2e-8fca-4e14-ad20-24267e6b8987" providerId="AD" clId="Web-{C9B3A386-7716-C1B6-B811-5DA1F778A3FB}" dt="2026-02-02T11:44:41.439" v="13" actId="20577"/>
      <pc:docMkLst>
        <pc:docMk/>
      </pc:docMkLst>
      <pc:sldChg chg="modSp">
        <pc:chgData name="Erin Walker" userId="S::walkere@gram.edu::e0727d2e-8fca-4e14-ad20-24267e6b8987" providerId="AD" clId="Web-{C9B3A386-7716-C1B6-B811-5DA1F778A3FB}" dt="2026-02-02T11:44:41.439" v="13" actId="20577"/>
        <pc:sldMkLst>
          <pc:docMk/>
          <pc:sldMk cId="965951789" sldId="301"/>
        </pc:sldMkLst>
        <pc:spChg chg="mod">
          <ac:chgData name="Erin Walker" userId="S::walkere@gram.edu::e0727d2e-8fca-4e14-ad20-24267e6b8987" providerId="AD" clId="Web-{C9B3A386-7716-C1B6-B811-5DA1F778A3FB}" dt="2026-02-02T11:44:41.439" v="13" actId="20577"/>
          <ac:spMkLst>
            <pc:docMk/>
            <pc:sldMk cId="965951789" sldId="301"/>
            <ac:spMk id="7" creationId="{03462DCA-5167-4B93-8226-0C63F5433AED}"/>
          </ac:spMkLst>
        </pc:spChg>
      </pc:sldChg>
      <pc:sldChg chg="modSp">
        <pc:chgData name="Erin Walker" userId="S::walkere@gram.edu::e0727d2e-8fca-4e14-ad20-24267e6b8987" providerId="AD" clId="Web-{C9B3A386-7716-C1B6-B811-5DA1F778A3FB}" dt="2026-02-02T11:43:33.109" v="1" actId="20577"/>
        <pc:sldMkLst>
          <pc:docMk/>
          <pc:sldMk cId="2020666286" sldId="303"/>
        </pc:sldMkLst>
        <pc:spChg chg="mod">
          <ac:chgData name="Erin Walker" userId="S::walkere@gram.edu::e0727d2e-8fca-4e14-ad20-24267e6b8987" providerId="AD" clId="Web-{C9B3A386-7716-C1B6-B811-5DA1F778A3FB}" dt="2026-02-02T11:43:33.109" v="1" actId="20577"/>
          <ac:spMkLst>
            <pc:docMk/>
            <pc:sldMk cId="2020666286" sldId="303"/>
            <ac:spMk id="4" creationId="{B0ED87F4-8A57-7BFE-D945-E34752D6D4F4}"/>
          </ac:spMkLst>
        </pc:spChg>
      </pc:sldChg>
    </pc:docChg>
  </pc:docChgLst>
  <pc:docChgLst>
    <pc:chgData name="Erin Walker" userId="e0727d2e-8fca-4e14-ad20-24267e6b8987" providerId="ADAL" clId="{67D320C0-7A0B-4218-8E0C-9475FCB8C53B}"/>
    <pc:docChg chg="undo custSel addSld delSld modSld sldOrd">
      <pc:chgData name="Erin Walker" userId="e0727d2e-8fca-4e14-ad20-24267e6b8987" providerId="ADAL" clId="{67D320C0-7A0B-4218-8E0C-9475FCB8C53B}" dt="2026-01-30T07:24:24.891" v="1250"/>
      <pc:docMkLst>
        <pc:docMk/>
      </pc:docMkLst>
      <pc:sldChg chg="modSp mod ord modAnim">
        <pc:chgData name="Erin Walker" userId="e0727d2e-8fca-4e14-ad20-24267e6b8987" providerId="ADAL" clId="{67D320C0-7A0B-4218-8E0C-9475FCB8C53B}" dt="2026-01-30T07:24:15.816" v="1248"/>
        <pc:sldMkLst>
          <pc:docMk/>
          <pc:sldMk cId="0" sldId="260"/>
        </pc:sldMkLst>
        <pc:spChg chg="mod">
          <ac:chgData name="Erin Walker" userId="e0727d2e-8fca-4e14-ad20-24267e6b8987" providerId="ADAL" clId="{67D320C0-7A0B-4218-8E0C-9475FCB8C53B}" dt="2026-01-30T07:24:05.846" v="1246" actId="20577"/>
          <ac:spMkLst>
            <pc:docMk/>
            <pc:sldMk cId="0" sldId="260"/>
            <ac:spMk id="40" creationId="{5E47EFB1-7609-418C-A444-11E852644483}"/>
          </ac:spMkLst>
        </pc:spChg>
        <pc:spChg chg="mod">
          <ac:chgData name="Erin Walker" userId="e0727d2e-8fca-4e14-ad20-24267e6b8987" providerId="ADAL" clId="{67D320C0-7A0B-4218-8E0C-9475FCB8C53B}" dt="2026-01-30T07:23:57.985" v="1244" actId="313"/>
          <ac:spMkLst>
            <pc:docMk/>
            <pc:sldMk cId="0" sldId="260"/>
            <ac:spMk id="260" creationId="{00000000-0000-0000-0000-000000000000}"/>
          </ac:spMkLst>
        </pc:spChg>
      </pc:sldChg>
      <pc:sldChg chg="modSp modAnim">
        <pc:chgData name="Erin Walker" userId="e0727d2e-8fca-4e14-ad20-24267e6b8987" providerId="ADAL" clId="{67D320C0-7A0B-4218-8E0C-9475FCB8C53B}" dt="2026-01-30T07:06:18.949" v="237" actId="115"/>
        <pc:sldMkLst>
          <pc:docMk/>
          <pc:sldMk cId="1602312260" sldId="293"/>
        </pc:sldMkLst>
        <pc:spChg chg="mod">
          <ac:chgData name="Erin Walker" userId="e0727d2e-8fca-4e14-ad20-24267e6b8987" providerId="ADAL" clId="{67D320C0-7A0B-4218-8E0C-9475FCB8C53B}" dt="2026-01-30T07:06:18.949" v="237" actId="115"/>
          <ac:spMkLst>
            <pc:docMk/>
            <pc:sldMk cId="1602312260" sldId="293"/>
            <ac:spMk id="4" creationId="{7BB11935-6ACF-48AE-840E-12CB66428607}"/>
          </ac:spMkLst>
        </pc:spChg>
      </pc:sldChg>
      <pc:sldChg chg="ord">
        <pc:chgData name="Erin Walker" userId="e0727d2e-8fca-4e14-ad20-24267e6b8987" providerId="ADAL" clId="{67D320C0-7A0B-4218-8E0C-9475FCB8C53B}" dt="2026-01-30T07:02:33.258" v="171"/>
        <pc:sldMkLst>
          <pc:docMk/>
          <pc:sldMk cId="959991940" sldId="298"/>
        </pc:sldMkLst>
      </pc:sldChg>
      <pc:sldChg chg="ord">
        <pc:chgData name="Erin Walker" userId="e0727d2e-8fca-4e14-ad20-24267e6b8987" providerId="ADAL" clId="{67D320C0-7A0B-4218-8E0C-9475FCB8C53B}" dt="2026-01-30T07:24:24.891" v="1250"/>
        <pc:sldMkLst>
          <pc:docMk/>
          <pc:sldMk cId="761525054" sldId="302"/>
        </pc:sldMkLst>
      </pc:sldChg>
      <pc:sldChg chg="modSp mod">
        <pc:chgData name="Erin Walker" userId="e0727d2e-8fca-4e14-ad20-24267e6b8987" providerId="ADAL" clId="{67D320C0-7A0B-4218-8E0C-9475FCB8C53B}" dt="2026-01-30T07:02:01.873" v="169" actId="20577"/>
        <pc:sldMkLst>
          <pc:docMk/>
          <pc:sldMk cId="2020666286" sldId="303"/>
        </pc:sldMkLst>
        <pc:spChg chg="mod">
          <ac:chgData name="Erin Walker" userId="e0727d2e-8fca-4e14-ad20-24267e6b8987" providerId="ADAL" clId="{67D320C0-7A0B-4218-8E0C-9475FCB8C53B}" dt="2026-01-30T07:02:01.873" v="169" actId="20577"/>
          <ac:spMkLst>
            <pc:docMk/>
            <pc:sldMk cId="2020666286" sldId="303"/>
            <ac:spMk id="4" creationId="{B0ED87F4-8A57-7BFE-D945-E34752D6D4F4}"/>
          </ac:spMkLst>
        </pc:spChg>
      </pc:sldChg>
      <pc:sldChg chg="modSp mod">
        <pc:chgData name="Erin Walker" userId="e0727d2e-8fca-4e14-ad20-24267e6b8987" providerId="ADAL" clId="{67D320C0-7A0B-4218-8E0C-9475FCB8C53B}" dt="2026-01-30T07:02:54.348" v="172" actId="33524"/>
        <pc:sldMkLst>
          <pc:docMk/>
          <pc:sldMk cId="4257633451" sldId="304"/>
        </pc:sldMkLst>
        <pc:spChg chg="mod">
          <ac:chgData name="Erin Walker" userId="e0727d2e-8fca-4e14-ad20-24267e6b8987" providerId="ADAL" clId="{67D320C0-7A0B-4218-8E0C-9475FCB8C53B}" dt="2026-01-30T07:02:54.348" v="172" actId="33524"/>
          <ac:spMkLst>
            <pc:docMk/>
            <pc:sldMk cId="4257633451" sldId="304"/>
            <ac:spMk id="3" creationId="{21F55F68-01B7-B002-96EA-5D6A8E309E3A}"/>
          </ac:spMkLst>
        </pc:spChg>
      </pc:sldChg>
      <pc:sldChg chg="add ord">
        <pc:chgData name="Erin Walker" userId="e0727d2e-8fca-4e14-ad20-24267e6b8987" providerId="ADAL" clId="{67D320C0-7A0B-4218-8E0C-9475FCB8C53B}" dt="2026-01-29T21:33:34.471" v="42"/>
        <pc:sldMkLst>
          <pc:docMk/>
          <pc:sldMk cId="757262839" sldId="305"/>
        </pc:sldMkLst>
      </pc:sldChg>
      <pc:sldChg chg="addSp delSp modSp new mod setBg modClrScheme chgLayout">
        <pc:chgData name="Erin Walker" userId="e0727d2e-8fca-4e14-ad20-24267e6b8987" providerId="ADAL" clId="{67D320C0-7A0B-4218-8E0C-9475FCB8C53B}" dt="2026-01-29T21:35:52.002" v="81" actId="14100"/>
        <pc:sldMkLst>
          <pc:docMk/>
          <pc:sldMk cId="2986950603" sldId="306"/>
        </pc:sldMkLst>
        <pc:spChg chg="add mod ord">
          <ac:chgData name="Erin Walker" userId="e0727d2e-8fca-4e14-ad20-24267e6b8987" providerId="ADAL" clId="{67D320C0-7A0B-4218-8E0C-9475FCB8C53B}" dt="2026-01-29T21:35:52.002" v="81" actId="14100"/>
          <ac:spMkLst>
            <pc:docMk/>
            <pc:sldMk cId="2986950603" sldId="306"/>
            <ac:spMk id="4" creationId="{9B655B5A-C70A-C7E4-97B0-69CA542F9AE7}"/>
          </ac:spMkLst>
        </pc:spChg>
        <pc:spChg chg="add">
          <ac:chgData name="Erin Walker" userId="e0727d2e-8fca-4e14-ad20-24267e6b8987" providerId="ADAL" clId="{67D320C0-7A0B-4218-8E0C-9475FCB8C53B}" dt="2026-01-29T21:34:24.933" v="52" actId="26606"/>
          <ac:spMkLst>
            <pc:docMk/>
            <pc:sldMk cId="2986950603" sldId="306"/>
            <ac:spMk id="10" creationId="{80D9730C-8D66-457D-B5EC-49C01D6BA25B}"/>
          </ac:spMkLst>
        </pc:spChg>
        <pc:spChg chg="add">
          <ac:chgData name="Erin Walker" userId="e0727d2e-8fca-4e14-ad20-24267e6b8987" providerId="ADAL" clId="{67D320C0-7A0B-4218-8E0C-9475FCB8C53B}" dt="2026-01-29T21:34:24.933" v="52" actId="26606"/>
          <ac:spMkLst>
            <pc:docMk/>
            <pc:sldMk cId="2986950603" sldId="306"/>
            <ac:spMk id="13" creationId="{683EAA59-24DC-4627-AB66-12602B7625BE}"/>
          </ac:spMkLst>
        </pc:spChg>
        <pc:spChg chg="add">
          <ac:chgData name="Erin Walker" userId="e0727d2e-8fca-4e14-ad20-24267e6b8987" providerId="ADAL" clId="{67D320C0-7A0B-4218-8E0C-9475FCB8C53B}" dt="2026-01-29T21:34:24.933" v="52" actId="26606"/>
          <ac:spMkLst>
            <pc:docMk/>
            <pc:sldMk cId="2986950603" sldId="306"/>
            <ac:spMk id="19" creationId="{3428F0B5-B9FD-4601-A0A8-6BF5ABF3488D}"/>
          </ac:spMkLst>
        </pc:spChg>
        <pc:spChg chg="add">
          <ac:chgData name="Erin Walker" userId="e0727d2e-8fca-4e14-ad20-24267e6b8987" providerId="ADAL" clId="{67D320C0-7A0B-4218-8E0C-9475FCB8C53B}" dt="2026-01-29T21:34:24.933" v="52" actId="26606"/>
          <ac:spMkLst>
            <pc:docMk/>
            <pc:sldMk cId="2986950603" sldId="306"/>
            <ac:spMk id="21" creationId="{CC26E585-FCC4-443D-9489-0E9471606F7C}"/>
          </ac:spMkLst>
        </pc:spChg>
        <pc:graphicFrameChg chg="add mod">
          <ac:chgData name="Erin Walker" userId="e0727d2e-8fca-4e14-ad20-24267e6b8987" providerId="ADAL" clId="{67D320C0-7A0B-4218-8E0C-9475FCB8C53B}" dt="2026-01-29T21:35:37.575" v="79" actId="207"/>
          <ac:graphicFrameMkLst>
            <pc:docMk/>
            <pc:sldMk cId="2986950603" sldId="306"/>
            <ac:graphicFrameMk id="9" creationId="{9C865B36-0EB8-5713-4E0A-C5D25E8F8FBE}"/>
          </ac:graphicFrameMkLst>
        </pc:graphicFrameChg>
        <pc:picChg chg="add">
          <ac:chgData name="Erin Walker" userId="e0727d2e-8fca-4e14-ad20-24267e6b8987" providerId="ADAL" clId="{67D320C0-7A0B-4218-8E0C-9475FCB8C53B}" dt="2026-01-29T21:34:24.933" v="52" actId="26606"/>
          <ac:picMkLst>
            <pc:docMk/>
            <pc:sldMk cId="2986950603" sldId="306"/>
            <ac:picMk id="15" creationId="{337D7E9F-40E2-421F-8428-EF1ED3BD5354}"/>
          </ac:picMkLst>
        </pc:picChg>
        <pc:picChg chg="add">
          <ac:chgData name="Erin Walker" userId="e0727d2e-8fca-4e14-ad20-24267e6b8987" providerId="ADAL" clId="{67D320C0-7A0B-4218-8E0C-9475FCB8C53B}" dt="2026-01-29T21:34:24.933" v="52" actId="26606"/>
          <ac:picMkLst>
            <pc:docMk/>
            <pc:sldMk cId="2986950603" sldId="306"/>
            <ac:picMk id="29" creationId="{84E72657-3267-436B-9AFF-3A1A0420568A}"/>
          </ac:picMkLst>
        </pc:picChg>
      </pc:sldChg>
      <pc:sldChg chg="addSp delSp modSp new mod ord modClrScheme chgLayout">
        <pc:chgData name="Erin Walker" userId="e0727d2e-8fca-4e14-ad20-24267e6b8987" providerId="ADAL" clId="{67D320C0-7A0B-4218-8E0C-9475FCB8C53B}" dt="2026-01-30T07:15:59.311" v="1169"/>
        <pc:sldMkLst>
          <pc:docMk/>
          <pc:sldMk cId="2469256220" sldId="307"/>
        </pc:sldMkLst>
        <pc:spChg chg="add mod ord">
          <ac:chgData name="Erin Walker" userId="e0727d2e-8fca-4e14-ad20-24267e6b8987" providerId="ADAL" clId="{67D320C0-7A0B-4218-8E0C-9475FCB8C53B}" dt="2026-01-30T07:09:25.074" v="609" actId="113"/>
          <ac:spMkLst>
            <pc:docMk/>
            <pc:sldMk cId="2469256220" sldId="307"/>
            <ac:spMk id="4" creationId="{42FF1CB6-D0E6-C3AE-1C54-4D84CABEE3BB}"/>
          </ac:spMkLst>
        </pc:spChg>
        <pc:spChg chg="add mod ord">
          <ac:chgData name="Erin Walker" userId="e0727d2e-8fca-4e14-ad20-24267e6b8987" providerId="ADAL" clId="{67D320C0-7A0B-4218-8E0C-9475FCB8C53B}" dt="2026-01-30T07:15:38.780" v="1167" actId="20577"/>
          <ac:spMkLst>
            <pc:docMk/>
            <pc:sldMk cId="2469256220" sldId="307"/>
            <ac:spMk id="5" creationId="{1D90475D-8ED7-04B6-9286-DBD158889C55}"/>
          </ac:spMkLst>
        </pc:spChg>
      </pc:sldChg>
    </pc:docChg>
  </pc:docChgLst>
  <pc:docChgLst>
    <pc:chgData name="Kimoni Perkins" userId="S::perkinsk@gram.edu::8bd8639e-e592-4043-80f6-e87aca59acf0" providerId="AD" clId="Web-{36E1126C-1742-A0AE-0A7A-B58BE05B3D66}"/>
    <pc:docChg chg="addSld delSld modSld">
      <pc:chgData name="Kimoni Perkins" userId="S::perkinsk@gram.edu::8bd8639e-e592-4043-80f6-e87aca59acf0" providerId="AD" clId="Web-{36E1126C-1742-A0AE-0A7A-B58BE05B3D66}" dt="2026-02-02T05:00:01.172" v="97" actId="20577"/>
      <pc:docMkLst>
        <pc:docMk/>
      </pc:docMkLst>
      <pc:sldChg chg="modSp">
        <pc:chgData name="Kimoni Perkins" userId="S::perkinsk@gram.edu::8bd8639e-e592-4043-80f6-e87aca59acf0" providerId="AD" clId="Web-{36E1126C-1742-A0AE-0A7A-B58BE05B3D66}" dt="2026-02-02T05:00:01.172" v="97" actId="20577"/>
        <pc:sldMkLst>
          <pc:docMk/>
          <pc:sldMk cId="4257633451" sldId="304"/>
        </pc:sldMkLst>
        <pc:spChg chg="mod">
          <ac:chgData name="Kimoni Perkins" userId="S::perkinsk@gram.edu::8bd8639e-e592-4043-80f6-e87aca59acf0" providerId="AD" clId="Web-{36E1126C-1742-A0AE-0A7A-B58BE05B3D66}" dt="2026-02-02T05:00:01.172" v="97" actId="20577"/>
          <ac:spMkLst>
            <pc:docMk/>
            <pc:sldMk cId="4257633451" sldId="304"/>
            <ac:spMk id="3" creationId="{21F55F68-01B7-B002-96EA-5D6A8E309E3A}"/>
          </ac:spMkLst>
        </pc:spChg>
      </pc:sldChg>
      <pc:sldChg chg="new del">
        <pc:chgData name="Kimoni Perkins" userId="S::perkinsk@gram.edu::8bd8639e-e592-4043-80f6-e87aca59acf0" providerId="AD" clId="Web-{36E1126C-1742-A0AE-0A7A-B58BE05B3D66}" dt="2026-02-02T04:44:18.397" v="1"/>
        <pc:sldMkLst>
          <pc:docMk/>
          <pc:sldMk cId="2204731090" sldId="308"/>
        </pc:sldMkLst>
      </pc:sldChg>
    </pc:docChg>
  </pc:docChgLst>
  <pc:docChgLst>
    <pc:chgData name="Jazmine Cherry" userId="S::cherryj@gram.edu::eb72cc73-4889-421a-816e-7c2773e0f120" providerId="AD" clId="Web-{E3D21E1F-38B3-0299-2914-9E9E06A88DB4}"/>
    <pc:docChg chg="modSld">
      <pc:chgData name="Jazmine Cherry" userId="S::cherryj@gram.edu::eb72cc73-4889-421a-816e-7c2773e0f120" providerId="AD" clId="Web-{E3D21E1F-38B3-0299-2914-9E9E06A88DB4}" dt="2026-02-01T16:59:45.734" v="215" actId="20577"/>
      <pc:docMkLst>
        <pc:docMk/>
      </pc:docMkLst>
      <pc:sldChg chg="addSp delSp modSp addAnim delAnim">
        <pc:chgData name="Jazmine Cherry" userId="S::cherryj@gram.edu::eb72cc73-4889-421a-816e-7c2773e0f120" providerId="AD" clId="Web-{E3D21E1F-38B3-0299-2914-9E9E06A88DB4}" dt="2026-02-01T16:25:25.354" v="26" actId="20577"/>
        <pc:sldMkLst>
          <pc:docMk/>
          <pc:sldMk cId="0" sldId="258"/>
        </pc:sldMkLst>
        <pc:spChg chg="add del mod">
          <ac:chgData name="Jazmine Cherry" userId="S::cherryj@gram.edu::eb72cc73-4889-421a-816e-7c2773e0f120" providerId="AD" clId="Web-{E3D21E1F-38B3-0299-2914-9E9E06A88DB4}" dt="2026-02-01T16:22:04.363" v="3"/>
          <ac:spMkLst>
            <pc:docMk/>
            <pc:sldMk cId="0" sldId="258"/>
            <ac:spMk id="2" creationId="{5815218F-F5DA-4275-897D-F06BC2342F85}"/>
          </ac:spMkLst>
        </pc:spChg>
        <pc:spChg chg="add del mod">
          <ac:chgData name="Jazmine Cherry" userId="S::cherryj@gram.edu::eb72cc73-4889-421a-816e-7c2773e0f120" providerId="AD" clId="Web-{E3D21E1F-38B3-0299-2914-9E9E06A88DB4}" dt="2026-02-01T16:25:25.354" v="26" actId="20577"/>
          <ac:spMkLst>
            <pc:docMk/>
            <pc:sldMk cId="0" sldId="258"/>
            <ac:spMk id="62" creationId="{C47AD4FA-3E16-4170-9E48-456DE1F58683}"/>
          </ac:spMkLst>
        </pc:spChg>
      </pc:sldChg>
      <pc:sldChg chg="modSp">
        <pc:chgData name="Jazmine Cherry" userId="S::cherryj@gram.edu::eb72cc73-4889-421a-816e-7c2773e0f120" providerId="AD" clId="Web-{E3D21E1F-38B3-0299-2914-9E9E06A88DB4}" dt="2026-02-01T16:28:24.225" v="32" actId="20577"/>
        <pc:sldMkLst>
          <pc:docMk/>
          <pc:sldMk cId="0" sldId="259"/>
        </pc:sldMkLst>
        <pc:spChg chg="mod">
          <ac:chgData name="Jazmine Cherry" userId="S::cherryj@gram.edu::eb72cc73-4889-421a-816e-7c2773e0f120" providerId="AD" clId="Web-{E3D21E1F-38B3-0299-2914-9E9E06A88DB4}" dt="2026-02-01T16:28:24.225" v="32" actId="20577"/>
          <ac:spMkLst>
            <pc:docMk/>
            <pc:sldMk cId="0" sldId="259"/>
            <ac:spMk id="3" creationId="{A057BE7A-1331-42EF-A8C3-2A2919E7C1C8}"/>
          </ac:spMkLst>
        </pc:spChg>
      </pc:sldChg>
      <pc:sldChg chg="modSp">
        <pc:chgData name="Jazmine Cherry" userId="S::cherryj@gram.edu::eb72cc73-4889-421a-816e-7c2773e0f120" providerId="AD" clId="Web-{E3D21E1F-38B3-0299-2914-9E9E06A88DB4}" dt="2026-02-01T16:28:13.365" v="31" actId="20577"/>
        <pc:sldMkLst>
          <pc:docMk/>
          <pc:sldMk cId="0" sldId="261"/>
        </pc:sldMkLst>
        <pc:spChg chg="mod">
          <ac:chgData name="Jazmine Cherry" userId="S::cherryj@gram.edu::eb72cc73-4889-421a-816e-7c2773e0f120" providerId="AD" clId="Web-{E3D21E1F-38B3-0299-2914-9E9E06A88DB4}" dt="2026-02-01T16:28:13.365" v="31" actId="20577"/>
          <ac:spMkLst>
            <pc:docMk/>
            <pc:sldMk cId="0" sldId="261"/>
            <ac:spMk id="24" creationId="{72F6ECBF-3021-47B6-9DCA-F8C37EB5565A}"/>
          </ac:spMkLst>
        </pc:spChg>
      </pc:sldChg>
      <pc:sldChg chg="modSp">
        <pc:chgData name="Jazmine Cherry" userId="S::cherryj@gram.edu::eb72cc73-4889-421a-816e-7c2773e0f120" providerId="AD" clId="Web-{E3D21E1F-38B3-0299-2914-9E9E06A88DB4}" dt="2026-02-01T16:31:38.700" v="73" actId="20577"/>
        <pc:sldMkLst>
          <pc:docMk/>
          <pc:sldMk cId="0" sldId="263"/>
        </pc:sldMkLst>
        <pc:spChg chg="mod">
          <ac:chgData name="Jazmine Cherry" userId="S::cherryj@gram.edu::eb72cc73-4889-421a-816e-7c2773e0f120" providerId="AD" clId="Web-{E3D21E1F-38B3-0299-2914-9E9E06A88DB4}" dt="2026-02-01T16:31:38.700" v="73" actId="20577"/>
          <ac:spMkLst>
            <pc:docMk/>
            <pc:sldMk cId="0" sldId="263"/>
            <ac:spMk id="9" creationId="{D1E5DC1E-99BD-4AEA-B11B-56A2F6059AEF}"/>
          </ac:spMkLst>
        </pc:spChg>
      </pc:sldChg>
      <pc:sldChg chg="modSp">
        <pc:chgData name="Jazmine Cherry" userId="S::cherryj@gram.edu::eb72cc73-4889-421a-816e-7c2773e0f120" providerId="AD" clId="Web-{E3D21E1F-38B3-0299-2914-9E9E06A88DB4}" dt="2026-02-01T16:56:20.586" v="209" actId="20577"/>
        <pc:sldMkLst>
          <pc:docMk/>
          <pc:sldMk cId="1602312260" sldId="293"/>
        </pc:sldMkLst>
        <pc:spChg chg="mod">
          <ac:chgData name="Jazmine Cherry" userId="S::cherryj@gram.edu::eb72cc73-4889-421a-816e-7c2773e0f120" providerId="AD" clId="Web-{E3D21E1F-38B3-0299-2914-9E9E06A88DB4}" dt="2026-02-01T16:56:20.586" v="209" actId="20577"/>
          <ac:spMkLst>
            <pc:docMk/>
            <pc:sldMk cId="1602312260" sldId="293"/>
            <ac:spMk id="4" creationId="{7BB11935-6ACF-48AE-840E-12CB66428607}"/>
          </ac:spMkLst>
        </pc:spChg>
        <pc:spChg chg="mod">
          <ac:chgData name="Jazmine Cherry" userId="S::cherryj@gram.edu::eb72cc73-4889-421a-816e-7c2773e0f120" providerId="AD" clId="Web-{E3D21E1F-38B3-0299-2914-9E9E06A88DB4}" dt="2026-02-01T16:56:18.336" v="208" actId="20577"/>
          <ac:spMkLst>
            <pc:docMk/>
            <pc:sldMk cId="1602312260" sldId="293"/>
            <ac:spMk id="6" creationId="{16C6E8CD-8606-497E-A7BE-D160C60BE448}"/>
          </ac:spMkLst>
        </pc:spChg>
      </pc:sldChg>
      <pc:sldChg chg="modSp">
        <pc:chgData name="Jazmine Cherry" userId="S::cherryj@gram.edu::eb72cc73-4889-421a-816e-7c2773e0f120" providerId="AD" clId="Web-{E3D21E1F-38B3-0299-2914-9E9E06A88DB4}" dt="2026-02-01T16:41:25.961" v="129" actId="20577"/>
        <pc:sldMkLst>
          <pc:docMk/>
          <pc:sldMk cId="959991940" sldId="298"/>
        </pc:sldMkLst>
        <pc:spChg chg="mod">
          <ac:chgData name="Jazmine Cherry" userId="S::cherryj@gram.edu::eb72cc73-4889-421a-816e-7c2773e0f120" providerId="AD" clId="Web-{E3D21E1F-38B3-0299-2914-9E9E06A88DB4}" dt="2026-02-01T16:41:25.961" v="129" actId="20577"/>
          <ac:spMkLst>
            <pc:docMk/>
            <pc:sldMk cId="959991940" sldId="298"/>
            <ac:spMk id="4" creationId="{053A8025-DDE3-41FB-83DF-2EBB376728CA}"/>
          </ac:spMkLst>
        </pc:spChg>
      </pc:sldChg>
      <pc:sldChg chg="modSp">
        <pc:chgData name="Jazmine Cherry" userId="S::cherryj@gram.edu::eb72cc73-4889-421a-816e-7c2773e0f120" providerId="AD" clId="Web-{E3D21E1F-38B3-0299-2914-9E9E06A88DB4}" dt="2026-02-01T16:59:45.734" v="215" actId="20577"/>
        <pc:sldMkLst>
          <pc:docMk/>
          <pc:sldMk cId="761525054" sldId="302"/>
        </pc:sldMkLst>
        <pc:spChg chg="mod">
          <ac:chgData name="Jazmine Cherry" userId="S::cherryj@gram.edu::eb72cc73-4889-421a-816e-7c2773e0f120" providerId="AD" clId="Web-{E3D21E1F-38B3-0299-2914-9E9E06A88DB4}" dt="2026-02-01T16:59:45.734" v="215" actId="20577"/>
          <ac:spMkLst>
            <pc:docMk/>
            <pc:sldMk cId="761525054" sldId="302"/>
            <ac:spMk id="3" creationId="{86799BAA-7255-87BE-E7EA-F1A41A9647B7}"/>
          </ac:spMkLst>
        </pc:spChg>
      </pc:sldChg>
      <pc:sldChg chg="modSp">
        <pc:chgData name="Jazmine Cherry" userId="S::cherryj@gram.edu::eb72cc73-4889-421a-816e-7c2773e0f120" providerId="AD" clId="Web-{E3D21E1F-38B3-0299-2914-9E9E06A88DB4}" dt="2026-02-01T16:50:30.361" v="163" actId="1076"/>
        <pc:sldMkLst>
          <pc:docMk/>
          <pc:sldMk cId="2020666286" sldId="303"/>
        </pc:sldMkLst>
        <pc:spChg chg="mod">
          <ac:chgData name="Jazmine Cherry" userId="S::cherryj@gram.edu::eb72cc73-4889-421a-816e-7c2773e0f120" providerId="AD" clId="Web-{E3D21E1F-38B3-0299-2914-9E9E06A88DB4}" dt="2026-02-01T16:50:30.361" v="163" actId="1076"/>
          <ac:spMkLst>
            <pc:docMk/>
            <pc:sldMk cId="2020666286" sldId="303"/>
            <ac:spMk id="4" creationId="{B0ED87F4-8A57-7BFE-D945-E34752D6D4F4}"/>
          </ac:spMkLst>
        </pc:spChg>
      </pc:sldChg>
      <pc:sldChg chg="modSp">
        <pc:chgData name="Jazmine Cherry" userId="S::cherryj@gram.edu::eb72cc73-4889-421a-816e-7c2773e0f120" providerId="AD" clId="Web-{E3D21E1F-38B3-0299-2914-9E9E06A88DB4}" dt="2026-02-01T16:55:00.382" v="202" actId="20577"/>
        <pc:sldMkLst>
          <pc:docMk/>
          <pc:sldMk cId="4257633451" sldId="304"/>
        </pc:sldMkLst>
        <pc:spChg chg="mod">
          <ac:chgData name="Jazmine Cherry" userId="S::cherryj@gram.edu::eb72cc73-4889-421a-816e-7c2773e0f120" providerId="AD" clId="Web-{E3D21E1F-38B3-0299-2914-9E9E06A88DB4}" dt="2026-02-01T16:55:00.382" v="202" actId="20577"/>
          <ac:spMkLst>
            <pc:docMk/>
            <pc:sldMk cId="4257633451" sldId="304"/>
            <ac:spMk id="2" creationId="{85901FDE-2B7C-D2CB-3B2B-BBFF6B8FA6D8}"/>
          </ac:spMkLst>
        </pc:spChg>
        <pc:spChg chg="mod">
          <ac:chgData name="Jazmine Cherry" userId="S::cherryj@gram.edu::eb72cc73-4889-421a-816e-7c2773e0f120" providerId="AD" clId="Web-{E3D21E1F-38B3-0299-2914-9E9E06A88DB4}" dt="2026-02-01T16:54:03.772" v="190" actId="20577"/>
          <ac:spMkLst>
            <pc:docMk/>
            <pc:sldMk cId="4257633451" sldId="304"/>
            <ac:spMk id="3" creationId="{21F55F68-01B7-B002-96EA-5D6A8E309E3A}"/>
          </ac:spMkLst>
        </pc:spChg>
      </pc:sldChg>
      <pc:sldChg chg="modSp">
        <pc:chgData name="Jazmine Cherry" userId="S::cherryj@gram.edu::eb72cc73-4889-421a-816e-7c2773e0f120" providerId="AD" clId="Web-{E3D21E1F-38B3-0299-2914-9E9E06A88DB4}" dt="2026-02-01T16:37:56.192" v="91" actId="20577"/>
        <pc:sldMkLst>
          <pc:docMk/>
          <pc:sldMk cId="757262839" sldId="305"/>
        </pc:sldMkLst>
        <pc:spChg chg="mod">
          <ac:chgData name="Jazmine Cherry" userId="S::cherryj@gram.edu::eb72cc73-4889-421a-816e-7c2773e0f120" providerId="AD" clId="Web-{E3D21E1F-38B3-0299-2914-9E9E06A88DB4}" dt="2026-02-01T16:37:56.192" v="91" actId="20577"/>
          <ac:spMkLst>
            <pc:docMk/>
            <pc:sldMk cId="757262839" sldId="305"/>
            <ac:spMk id="4" creationId="{76C155C7-0FE7-F477-E8DC-3BFB85AD6FFD}"/>
          </ac:spMkLst>
        </pc:spChg>
      </pc:sldChg>
      <pc:sldChg chg="modSp">
        <pc:chgData name="Jazmine Cherry" userId="S::cherryj@gram.edu::eb72cc73-4889-421a-816e-7c2773e0f120" providerId="AD" clId="Web-{E3D21E1F-38B3-0299-2914-9E9E06A88DB4}" dt="2026-02-01T16:45:32.508" v="147" actId="20577"/>
        <pc:sldMkLst>
          <pc:docMk/>
          <pc:sldMk cId="2469256220" sldId="307"/>
        </pc:sldMkLst>
        <pc:spChg chg="mod">
          <ac:chgData name="Jazmine Cherry" userId="S::cherryj@gram.edu::eb72cc73-4889-421a-816e-7c2773e0f120" providerId="AD" clId="Web-{E3D21E1F-38B3-0299-2914-9E9E06A88DB4}" dt="2026-02-01T16:45:32.508" v="147" actId="20577"/>
          <ac:spMkLst>
            <pc:docMk/>
            <pc:sldMk cId="2469256220" sldId="307"/>
            <ac:spMk id="5" creationId="{1D90475D-8ED7-04B6-9286-DBD158889C55}"/>
          </ac:spMkLst>
        </pc:spChg>
      </pc:sldChg>
    </pc:docChg>
  </pc:docChgLst>
  <pc:docChgLst>
    <pc:chgData name="Erin Walker" userId="e0727d2e-8fca-4e14-ad20-24267e6b8987" providerId="ADAL" clId="{C82E8245-B829-431F-A9B2-B2B0FF4A62D1}"/>
    <pc:docChg chg="modSld">
      <pc:chgData name="Erin Walker" userId="e0727d2e-8fca-4e14-ad20-24267e6b8987" providerId="ADAL" clId="{C82E8245-B829-431F-A9B2-B2B0FF4A62D1}" dt="2026-02-02T15:27:34.458" v="0" actId="1076"/>
      <pc:docMkLst>
        <pc:docMk/>
      </pc:docMkLst>
      <pc:sldChg chg="modSp">
        <pc:chgData name="Erin Walker" userId="e0727d2e-8fca-4e14-ad20-24267e6b8987" providerId="ADAL" clId="{C82E8245-B829-431F-A9B2-B2B0FF4A62D1}" dt="2026-02-02T15:27:34.458" v="0" actId="1076"/>
        <pc:sldMkLst>
          <pc:docMk/>
          <pc:sldMk cId="2020666286" sldId="303"/>
        </pc:sldMkLst>
        <pc:spChg chg="mod">
          <ac:chgData name="Erin Walker" userId="e0727d2e-8fca-4e14-ad20-24267e6b8987" providerId="ADAL" clId="{C82E8245-B829-431F-A9B2-B2B0FF4A62D1}" dt="2026-02-02T15:27:34.458" v="0" actId="1076"/>
          <ac:spMkLst>
            <pc:docMk/>
            <pc:sldMk cId="2020666286" sldId="303"/>
            <ac:spMk id="4" creationId="{B0ED87F4-8A57-7BFE-D945-E34752D6D4F4}"/>
          </ac:spMkLst>
        </pc:spChg>
      </pc:sldChg>
    </pc:docChg>
  </pc:docChgLst>
  <pc:docChgLst>
    <pc:chgData name="Jazmine Cherry" userId="S::cherryj@gram.edu::eb72cc73-4889-421a-816e-7c2773e0f120" providerId="AD" clId="Web-{2632E1D9-55BE-C730-D0A3-2184117F0EA7}"/>
    <pc:docChg chg="modSld">
      <pc:chgData name="Jazmine Cherry" userId="S::cherryj@gram.edu::eb72cc73-4889-421a-816e-7c2773e0f120" providerId="AD" clId="Web-{2632E1D9-55BE-C730-D0A3-2184117F0EA7}" dt="2026-02-01T16:21:16.746" v="92"/>
      <pc:docMkLst>
        <pc:docMk/>
      </pc:docMkLst>
      <pc:sldChg chg="addSp delSp modSp addAnim delAnim">
        <pc:chgData name="Jazmine Cherry" userId="S::cherryj@gram.edu::eb72cc73-4889-421a-816e-7c2773e0f120" providerId="AD" clId="Web-{2632E1D9-55BE-C730-D0A3-2184117F0EA7}" dt="2026-02-01T16:21:16.746" v="92"/>
        <pc:sldMkLst>
          <pc:docMk/>
          <pc:sldMk cId="0" sldId="258"/>
        </pc:sldMkLst>
        <pc:spChg chg="add del mod">
          <ac:chgData name="Jazmine Cherry" userId="S::cherryj@gram.edu::eb72cc73-4889-421a-816e-7c2773e0f120" providerId="AD" clId="Web-{2632E1D9-55BE-C730-D0A3-2184117F0EA7}" dt="2026-02-01T16:21:16.262" v="91"/>
          <ac:spMkLst>
            <pc:docMk/>
            <pc:sldMk cId="0" sldId="258"/>
            <ac:spMk id="2" creationId="{C4237B0E-A3B5-8A3F-53C7-F28987C6B9DF}"/>
          </ac:spMkLst>
        </pc:spChg>
        <pc:spChg chg="add del mod">
          <ac:chgData name="Jazmine Cherry" userId="S::cherryj@gram.edu::eb72cc73-4889-421a-816e-7c2773e0f120" providerId="AD" clId="Web-{2632E1D9-55BE-C730-D0A3-2184117F0EA7}" dt="2026-02-01T16:21:09.121" v="88"/>
          <ac:spMkLst>
            <pc:docMk/>
            <pc:sldMk cId="0" sldId="258"/>
            <ac:spMk id="3" creationId="{C0072385-4B67-3514-13F2-3B645C980683}"/>
          </ac:spMkLst>
        </pc:spChg>
        <pc:spChg chg="add del mod">
          <ac:chgData name="Jazmine Cherry" userId="S::cherryj@gram.edu::eb72cc73-4889-421a-816e-7c2773e0f120" providerId="AD" clId="Web-{2632E1D9-55BE-C730-D0A3-2184117F0EA7}" dt="2026-02-01T16:21:16.746" v="92"/>
          <ac:spMkLst>
            <pc:docMk/>
            <pc:sldMk cId="0" sldId="258"/>
            <ac:spMk id="62" creationId="{C47AD4FA-3E16-4170-9E48-456DE1F58683}"/>
          </ac:spMkLst>
        </pc:spChg>
      </pc:sldChg>
      <pc:sldChg chg="modSp">
        <pc:chgData name="Jazmine Cherry" userId="S::cherryj@gram.edu::eb72cc73-4889-421a-816e-7c2773e0f120" providerId="AD" clId="Web-{2632E1D9-55BE-C730-D0A3-2184117F0EA7}" dt="2026-02-01T16:12:40.862" v="19" actId="20577"/>
        <pc:sldMkLst>
          <pc:docMk/>
          <pc:sldMk cId="761525054" sldId="302"/>
        </pc:sldMkLst>
        <pc:spChg chg="mod">
          <ac:chgData name="Jazmine Cherry" userId="S::cherryj@gram.edu::eb72cc73-4889-421a-816e-7c2773e0f120" providerId="AD" clId="Web-{2632E1D9-55BE-C730-D0A3-2184117F0EA7}" dt="2026-02-01T16:12:40.862" v="19" actId="20577"/>
          <ac:spMkLst>
            <pc:docMk/>
            <pc:sldMk cId="761525054" sldId="302"/>
            <ac:spMk id="3" creationId="{86799BAA-7255-87BE-E7EA-F1A41A9647B7}"/>
          </ac:spMkLst>
        </pc:spChg>
      </pc:sldChg>
    </pc:docChg>
  </pc:docChgLst>
  <pc:docChgLst>
    <pc:chgData name="Erin Walker" userId="S::walkere@gram.edu::e0727d2e-8fca-4e14-ad20-24267e6b8987" providerId="AD" clId="Web-{0CA94C3E-A047-34C0-C684-D415FF7BE078}"/>
    <pc:docChg chg="modSld">
      <pc:chgData name="Erin Walker" userId="S::walkere@gram.edu::e0727d2e-8fca-4e14-ad20-24267e6b8987" providerId="AD" clId="Web-{0CA94C3E-A047-34C0-C684-D415FF7BE078}" dt="2026-02-02T19:33:42.855" v="4" actId="20577"/>
      <pc:docMkLst>
        <pc:docMk/>
      </pc:docMkLst>
      <pc:sldChg chg="modSp">
        <pc:chgData name="Erin Walker" userId="S::walkere@gram.edu::e0727d2e-8fca-4e14-ad20-24267e6b8987" providerId="AD" clId="Web-{0CA94C3E-A047-34C0-C684-D415FF7BE078}" dt="2026-02-02T19:33:42.855" v="4" actId="20577"/>
        <pc:sldMkLst>
          <pc:docMk/>
          <pc:sldMk cId="886737433" sldId="297"/>
        </pc:sldMkLst>
        <pc:spChg chg="mod">
          <ac:chgData name="Erin Walker" userId="S::walkere@gram.edu::e0727d2e-8fca-4e14-ad20-24267e6b8987" providerId="AD" clId="Web-{0CA94C3E-A047-34C0-C684-D415FF7BE078}" dt="2026-02-02T19:33:42.855" v="4" actId="20577"/>
          <ac:spMkLst>
            <pc:docMk/>
            <pc:sldMk cId="886737433" sldId="297"/>
            <ac:spMk id="4" creationId="{884C99A8-3B0B-458F-99B6-56C5827E6D8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DF952-4AF0-4C49-B790-F6119F5B39B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140F3AC-EFD4-4E16-8E38-E4C689B9A6E1}">
      <dgm:prSet/>
      <dgm:spPr>
        <a:solidFill>
          <a:schemeClr val="bg2">
            <a:lumMod val="60000"/>
            <a:lumOff val="40000"/>
          </a:schemeClr>
        </a:solidFill>
      </dgm:spPr>
      <dgm:t>
        <a:bodyPr/>
        <a:lstStyle/>
        <a:p>
          <a:r>
            <a:rPr lang="en-US" b="0" i="0" baseline="0"/>
            <a:t>An </a:t>
          </a:r>
          <a:r>
            <a:rPr lang="en-US" b="1" i="0" baseline="0"/>
            <a:t>airfare quote is required</a:t>
          </a:r>
          <a:r>
            <a:rPr lang="en-US" b="0" i="0" baseline="0"/>
            <a:t> at the time you submit your </a:t>
          </a:r>
          <a:r>
            <a:rPr lang="en-US" b="1" i="0" baseline="0"/>
            <a:t>Travel Authorization (TA)</a:t>
          </a:r>
          <a:r>
            <a:rPr lang="en-US" b="0" i="0" baseline="0"/>
            <a:t>.</a:t>
          </a:r>
          <a:endParaRPr lang="en-US"/>
        </a:p>
      </dgm:t>
    </dgm:pt>
    <dgm:pt modelId="{13CA657C-2285-41AB-AC70-57DEBEF864FA}" type="parTrans" cxnId="{068DD665-57B2-4C6D-9859-BC2016850E6E}">
      <dgm:prSet/>
      <dgm:spPr/>
      <dgm:t>
        <a:bodyPr/>
        <a:lstStyle/>
        <a:p>
          <a:endParaRPr lang="en-US"/>
        </a:p>
      </dgm:t>
    </dgm:pt>
    <dgm:pt modelId="{21B71B41-B808-4994-AA19-711493BD4655}" type="sibTrans" cxnId="{068DD665-57B2-4C6D-9859-BC2016850E6E}">
      <dgm:prSet/>
      <dgm:spPr/>
      <dgm:t>
        <a:bodyPr/>
        <a:lstStyle/>
        <a:p>
          <a:endParaRPr lang="en-US"/>
        </a:p>
      </dgm:t>
    </dgm:pt>
    <dgm:pt modelId="{1C444704-9FD2-4A8E-B8D3-0C05E09CBC92}">
      <dgm:prSet/>
      <dgm:spPr>
        <a:solidFill>
          <a:schemeClr val="bg2">
            <a:lumMod val="60000"/>
            <a:lumOff val="40000"/>
          </a:schemeClr>
        </a:solidFill>
      </dgm:spPr>
      <dgm:t>
        <a:bodyPr/>
        <a:lstStyle/>
        <a:p>
          <a:r>
            <a:rPr lang="en-US" b="0" i="0" baseline="0"/>
            <a:t>The quote helps confirm </a:t>
          </a:r>
          <a:r>
            <a:rPr lang="en-US" b="1" i="0" baseline="0"/>
            <a:t>availability, pricing, and compliance</a:t>
          </a:r>
          <a:r>
            <a:rPr lang="en-US" b="0" i="0" baseline="0"/>
            <a:t> with State travel guidelines.</a:t>
          </a:r>
          <a:endParaRPr lang="en-US"/>
        </a:p>
      </dgm:t>
    </dgm:pt>
    <dgm:pt modelId="{75074446-0469-4F93-B2DB-8CC8525B82E4}" type="parTrans" cxnId="{47ACD0F7-AFDE-4B6D-9300-9CB223C33B41}">
      <dgm:prSet/>
      <dgm:spPr/>
      <dgm:t>
        <a:bodyPr/>
        <a:lstStyle/>
        <a:p>
          <a:endParaRPr lang="en-US"/>
        </a:p>
      </dgm:t>
    </dgm:pt>
    <dgm:pt modelId="{76CDA8C5-4F43-4BB4-8930-A61671E0CFFB}" type="sibTrans" cxnId="{47ACD0F7-AFDE-4B6D-9300-9CB223C33B41}">
      <dgm:prSet/>
      <dgm:spPr/>
      <dgm:t>
        <a:bodyPr/>
        <a:lstStyle/>
        <a:p>
          <a:endParaRPr lang="en-US"/>
        </a:p>
      </dgm:t>
    </dgm:pt>
    <dgm:pt modelId="{C40F5C71-C742-45E6-96DF-9A66ED85BC3D}">
      <dgm:prSet/>
      <dgm:spPr>
        <a:solidFill>
          <a:schemeClr val="bg2">
            <a:lumMod val="60000"/>
            <a:lumOff val="40000"/>
          </a:schemeClr>
        </a:solidFill>
      </dgm:spPr>
      <dgm:t>
        <a:bodyPr/>
        <a:lstStyle/>
        <a:p>
          <a:r>
            <a:rPr lang="en-US" b="0" i="0" baseline="0"/>
            <a:t>Once the </a:t>
          </a:r>
          <a:r>
            <a:rPr lang="en-US" b="1" i="0" baseline="0"/>
            <a:t>Travel Team begins reviewing</a:t>
          </a:r>
          <a:r>
            <a:rPr lang="en-US" b="0" i="0" baseline="0"/>
            <a:t> your travel request, they will </a:t>
          </a:r>
          <a:r>
            <a:rPr lang="en-US" b="1" i="0" baseline="0"/>
            <a:t>contact you directly</a:t>
          </a:r>
          <a:r>
            <a:rPr lang="en-US" b="0" i="0" baseline="0"/>
            <a:t> with the </a:t>
          </a:r>
          <a:r>
            <a:rPr lang="en-US" b="1" i="0" baseline="0"/>
            <a:t>next steps to secure your flight</a:t>
          </a:r>
          <a:r>
            <a:rPr lang="en-US" b="0" i="0" baseline="0"/>
            <a:t>.</a:t>
          </a:r>
          <a:endParaRPr lang="en-US"/>
        </a:p>
      </dgm:t>
    </dgm:pt>
    <dgm:pt modelId="{7FB3EC0E-C33F-4662-9815-AC0479D10E58}" type="parTrans" cxnId="{D6224A33-B1E7-46E0-8CF2-9093C3AA66C2}">
      <dgm:prSet/>
      <dgm:spPr/>
      <dgm:t>
        <a:bodyPr/>
        <a:lstStyle/>
        <a:p>
          <a:endParaRPr lang="en-US"/>
        </a:p>
      </dgm:t>
    </dgm:pt>
    <dgm:pt modelId="{4D976A2C-F1B9-48B1-AEAB-D9D35B408B49}" type="sibTrans" cxnId="{D6224A33-B1E7-46E0-8CF2-9093C3AA66C2}">
      <dgm:prSet/>
      <dgm:spPr/>
      <dgm:t>
        <a:bodyPr/>
        <a:lstStyle/>
        <a:p>
          <a:endParaRPr lang="en-US"/>
        </a:p>
      </dgm:t>
    </dgm:pt>
    <dgm:pt modelId="{E8302BD6-81FB-4044-A9D5-AA864A9726B0}">
      <dgm:prSet/>
      <dgm:spPr>
        <a:solidFill>
          <a:schemeClr val="bg2">
            <a:lumMod val="60000"/>
            <a:lumOff val="40000"/>
          </a:schemeClr>
        </a:solidFill>
      </dgm:spPr>
      <dgm:t>
        <a:bodyPr/>
        <a:lstStyle/>
        <a:p>
          <a:r>
            <a:rPr lang="en-US" b="1" i="0" baseline="0"/>
            <a:t>Do not purchase airfare independently</a:t>
          </a:r>
          <a:r>
            <a:rPr lang="en-US" b="0" i="0" baseline="0"/>
            <a:t> unless specifically instructed by the Travel Team.</a:t>
          </a:r>
          <a:endParaRPr lang="en-US"/>
        </a:p>
      </dgm:t>
    </dgm:pt>
    <dgm:pt modelId="{AD3BBE0F-0041-49BD-A3F9-95927C4CB8BB}" type="parTrans" cxnId="{CFAC6EE0-4166-4B55-AC37-CE4D7000AFBC}">
      <dgm:prSet/>
      <dgm:spPr/>
      <dgm:t>
        <a:bodyPr/>
        <a:lstStyle/>
        <a:p>
          <a:endParaRPr lang="en-US"/>
        </a:p>
      </dgm:t>
    </dgm:pt>
    <dgm:pt modelId="{56E630CE-F8B9-4E5A-A311-3139A8793DB5}" type="sibTrans" cxnId="{CFAC6EE0-4166-4B55-AC37-CE4D7000AFBC}">
      <dgm:prSet/>
      <dgm:spPr/>
      <dgm:t>
        <a:bodyPr/>
        <a:lstStyle/>
        <a:p>
          <a:endParaRPr lang="en-US"/>
        </a:p>
      </dgm:t>
    </dgm:pt>
    <dgm:pt modelId="{F039A226-1D29-4737-98F0-E29F9155FE71}" type="pres">
      <dgm:prSet presAssocID="{FDFDF952-4AF0-4C49-B790-F6119F5B39B8}" presName="linear" presStyleCnt="0">
        <dgm:presLayoutVars>
          <dgm:animLvl val="lvl"/>
          <dgm:resizeHandles val="exact"/>
        </dgm:presLayoutVars>
      </dgm:prSet>
      <dgm:spPr/>
    </dgm:pt>
    <dgm:pt modelId="{E7091DB6-7100-4675-AB62-B3EE64F4D96D}" type="pres">
      <dgm:prSet presAssocID="{9140F3AC-EFD4-4E16-8E38-E4C689B9A6E1}" presName="parentText" presStyleLbl="node1" presStyleIdx="0" presStyleCnt="4">
        <dgm:presLayoutVars>
          <dgm:chMax val="0"/>
          <dgm:bulletEnabled val="1"/>
        </dgm:presLayoutVars>
      </dgm:prSet>
      <dgm:spPr/>
    </dgm:pt>
    <dgm:pt modelId="{A9E40725-4041-4899-8246-679DEF7BFC5E}" type="pres">
      <dgm:prSet presAssocID="{21B71B41-B808-4994-AA19-711493BD4655}" presName="spacer" presStyleCnt="0"/>
      <dgm:spPr/>
    </dgm:pt>
    <dgm:pt modelId="{F6004777-979F-418E-A80B-51D83A4EAB9F}" type="pres">
      <dgm:prSet presAssocID="{1C444704-9FD2-4A8E-B8D3-0C05E09CBC92}" presName="parentText" presStyleLbl="node1" presStyleIdx="1" presStyleCnt="4">
        <dgm:presLayoutVars>
          <dgm:chMax val="0"/>
          <dgm:bulletEnabled val="1"/>
        </dgm:presLayoutVars>
      </dgm:prSet>
      <dgm:spPr/>
    </dgm:pt>
    <dgm:pt modelId="{D0C815AF-980E-4FF5-83AA-7DB1272068B1}" type="pres">
      <dgm:prSet presAssocID="{76CDA8C5-4F43-4BB4-8930-A61671E0CFFB}" presName="spacer" presStyleCnt="0"/>
      <dgm:spPr/>
    </dgm:pt>
    <dgm:pt modelId="{B0A2C690-7C55-4C4E-9F2C-9B62ADE8346F}" type="pres">
      <dgm:prSet presAssocID="{C40F5C71-C742-45E6-96DF-9A66ED85BC3D}" presName="parentText" presStyleLbl="node1" presStyleIdx="2" presStyleCnt="4">
        <dgm:presLayoutVars>
          <dgm:chMax val="0"/>
          <dgm:bulletEnabled val="1"/>
        </dgm:presLayoutVars>
      </dgm:prSet>
      <dgm:spPr/>
    </dgm:pt>
    <dgm:pt modelId="{CC045763-BB55-4C40-A887-BA1FC34D0752}" type="pres">
      <dgm:prSet presAssocID="{4D976A2C-F1B9-48B1-AEAB-D9D35B408B49}" presName="spacer" presStyleCnt="0"/>
      <dgm:spPr/>
    </dgm:pt>
    <dgm:pt modelId="{84A7D92D-DFD1-43F4-AA69-0D8B94732B54}" type="pres">
      <dgm:prSet presAssocID="{E8302BD6-81FB-4044-A9D5-AA864A9726B0}" presName="parentText" presStyleLbl="node1" presStyleIdx="3" presStyleCnt="4">
        <dgm:presLayoutVars>
          <dgm:chMax val="0"/>
          <dgm:bulletEnabled val="1"/>
        </dgm:presLayoutVars>
      </dgm:prSet>
      <dgm:spPr/>
    </dgm:pt>
  </dgm:ptLst>
  <dgm:cxnLst>
    <dgm:cxn modelId="{26058D0E-01A7-488B-A17E-EEC8F2D0606F}" type="presOf" srcId="{9140F3AC-EFD4-4E16-8E38-E4C689B9A6E1}" destId="{E7091DB6-7100-4675-AB62-B3EE64F4D96D}" srcOrd="0" destOrd="0" presId="urn:microsoft.com/office/officeart/2005/8/layout/vList2"/>
    <dgm:cxn modelId="{D6224A33-B1E7-46E0-8CF2-9093C3AA66C2}" srcId="{FDFDF952-4AF0-4C49-B790-F6119F5B39B8}" destId="{C40F5C71-C742-45E6-96DF-9A66ED85BC3D}" srcOrd="2" destOrd="0" parTransId="{7FB3EC0E-C33F-4662-9815-AC0479D10E58}" sibTransId="{4D976A2C-F1B9-48B1-AEAB-D9D35B408B49}"/>
    <dgm:cxn modelId="{068DD665-57B2-4C6D-9859-BC2016850E6E}" srcId="{FDFDF952-4AF0-4C49-B790-F6119F5B39B8}" destId="{9140F3AC-EFD4-4E16-8E38-E4C689B9A6E1}" srcOrd="0" destOrd="0" parTransId="{13CA657C-2285-41AB-AC70-57DEBEF864FA}" sibTransId="{21B71B41-B808-4994-AA19-711493BD4655}"/>
    <dgm:cxn modelId="{E0092755-F1D3-4D6B-9CB5-341C54414C97}" type="presOf" srcId="{E8302BD6-81FB-4044-A9D5-AA864A9726B0}" destId="{84A7D92D-DFD1-43F4-AA69-0D8B94732B54}" srcOrd="0" destOrd="0" presId="urn:microsoft.com/office/officeart/2005/8/layout/vList2"/>
    <dgm:cxn modelId="{CFAC6EE0-4166-4B55-AC37-CE4D7000AFBC}" srcId="{FDFDF952-4AF0-4C49-B790-F6119F5B39B8}" destId="{E8302BD6-81FB-4044-A9D5-AA864A9726B0}" srcOrd="3" destOrd="0" parTransId="{AD3BBE0F-0041-49BD-A3F9-95927C4CB8BB}" sibTransId="{56E630CE-F8B9-4E5A-A311-3139A8793DB5}"/>
    <dgm:cxn modelId="{69D7B7EE-71CF-401D-876B-0A17DAA021B1}" type="presOf" srcId="{1C444704-9FD2-4A8E-B8D3-0C05E09CBC92}" destId="{F6004777-979F-418E-A80B-51D83A4EAB9F}" srcOrd="0" destOrd="0" presId="urn:microsoft.com/office/officeart/2005/8/layout/vList2"/>
    <dgm:cxn modelId="{7C0659EF-A982-4B98-82F5-4EE36B7DF34B}" type="presOf" srcId="{C40F5C71-C742-45E6-96DF-9A66ED85BC3D}" destId="{B0A2C690-7C55-4C4E-9F2C-9B62ADE8346F}" srcOrd="0" destOrd="0" presId="urn:microsoft.com/office/officeart/2005/8/layout/vList2"/>
    <dgm:cxn modelId="{47ACD0F7-AFDE-4B6D-9300-9CB223C33B41}" srcId="{FDFDF952-4AF0-4C49-B790-F6119F5B39B8}" destId="{1C444704-9FD2-4A8E-B8D3-0C05E09CBC92}" srcOrd="1" destOrd="0" parTransId="{75074446-0469-4F93-B2DB-8CC8525B82E4}" sibTransId="{76CDA8C5-4F43-4BB4-8930-A61671E0CFFB}"/>
    <dgm:cxn modelId="{3C8A68F9-07B9-4BFD-A6D1-F39B51F410F0}" type="presOf" srcId="{FDFDF952-4AF0-4C49-B790-F6119F5B39B8}" destId="{F039A226-1D29-4737-98F0-E29F9155FE71}" srcOrd="0" destOrd="0" presId="urn:microsoft.com/office/officeart/2005/8/layout/vList2"/>
    <dgm:cxn modelId="{83238563-4ED6-4718-A882-EA630E413708}" type="presParOf" srcId="{F039A226-1D29-4737-98F0-E29F9155FE71}" destId="{E7091DB6-7100-4675-AB62-B3EE64F4D96D}" srcOrd="0" destOrd="0" presId="urn:microsoft.com/office/officeart/2005/8/layout/vList2"/>
    <dgm:cxn modelId="{B379C90B-7178-4D5C-9A36-DE3C70FF1163}" type="presParOf" srcId="{F039A226-1D29-4737-98F0-E29F9155FE71}" destId="{A9E40725-4041-4899-8246-679DEF7BFC5E}" srcOrd="1" destOrd="0" presId="urn:microsoft.com/office/officeart/2005/8/layout/vList2"/>
    <dgm:cxn modelId="{F219DE95-BDAE-4711-AA7E-824A4EDAAA9A}" type="presParOf" srcId="{F039A226-1D29-4737-98F0-E29F9155FE71}" destId="{F6004777-979F-418E-A80B-51D83A4EAB9F}" srcOrd="2" destOrd="0" presId="urn:microsoft.com/office/officeart/2005/8/layout/vList2"/>
    <dgm:cxn modelId="{691DCD2E-C529-483C-9166-FBA0161E7393}" type="presParOf" srcId="{F039A226-1D29-4737-98F0-E29F9155FE71}" destId="{D0C815AF-980E-4FF5-83AA-7DB1272068B1}" srcOrd="3" destOrd="0" presId="urn:microsoft.com/office/officeart/2005/8/layout/vList2"/>
    <dgm:cxn modelId="{27B506D9-9E5B-44E0-81CC-26D11E7CE57D}" type="presParOf" srcId="{F039A226-1D29-4737-98F0-E29F9155FE71}" destId="{B0A2C690-7C55-4C4E-9F2C-9B62ADE8346F}" srcOrd="4" destOrd="0" presId="urn:microsoft.com/office/officeart/2005/8/layout/vList2"/>
    <dgm:cxn modelId="{29B77A87-758B-4174-A956-48EDA65D000A}" type="presParOf" srcId="{F039A226-1D29-4737-98F0-E29F9155FE71}" destId="{CC045763-BB55-4C40-A887-BA1FC34D0752}" srcOrd="5" destOrd="0" presId="urn:microsoft.com/office/officeart/2005/8/layout/vList2"/>
    <dgm:cxn modelId="{A1EA91D6-E6EA-4381-ABE9-4204763B7CD6}" type="presParOf" srcId="{F039A226-1D29-4737-98F0-E29F9155FE71}" destId="{84A7D92D-DFD1-43F4-AA69-0D8B94732B5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91DB6-7100-4675-AB62-B3EE64F4D96D}">
      <dsp:nvSpPr>
        <dsp:cNvPr id="0" name=""/>
        <dsp:cNvSpPr/>
      </dsp:nvSpPr>
      <dsp:spPr>
        <a:xfrm>
          <a:off x="0" y="81445"/>
          <a:ext cx="4435078" cy="796331"/>
        </a:xfrm>
        <a:prstGeom prst="roundRect">
          <a:avLst/>
        </a:prstGeom>
        <a:solidFill>
          <a:schemeClr val="bg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baseline="0"/>
            <a:t>An </a:t>
          </a:r>
          <a:r>
            <a:rPr lang="en-US" sz="1500" b="1" i="0" kern="1200" baseline="0"/>
            <a:t>airfare quote is required</a:t>
          </a:r>
          <a:r>
            <a:rPr lang="en-US" sz="1500" b="0" i="0" kern="1200" baseline="0"/>
            <a:t> at the time you submit your </a:t>
          </a:r>
          <a:r>
            <a:rPr lang="en-US" sz="1500" b="1" i="0" kern="1200" baseline="0"/>
            <a:t>Travel Authorization (TA)</a:t>
          </a:r>
          <a:r>
            <a:rPr lang="en-US" sz="1500" b="0" i="0" kern="1200" baseline="0"/>
            <a:t>.</a:t>
          </a:r>
          <a:endParaRPr lang="en-US" sz="1500" kern="1200"/>
        </a:p>
      </dsp:txBody>
      <dsp:txXfrm>
        <a:off x="38874" y="120319"/>
        <a:ext cx="4357330" cy="718583"/>
      </dsp:txXfrm>
    </dsp:sp>
    <dsp:sp modelId="{F6004777-979F-418E-A80B-51D83A4EAB9F}">
      <dsp:nvSpPr>
        <dsp:cNvPr id="0" name=""/>
        <dsp:cNvSpPr/>
      </dsp:nvSpPr>
      <dsp:spPr>
        <a:xfrm>
          <a:off x="0" y="920976"/>
          <a:ext cx="4435078" cy="796331"/>
        </a:xfrm>
        <a:prstGeom prst="roundRect">
          <a:avLst/>
        </a:prstGeom>
        <a:solidFill>
          <a:schemeClr val="bg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baseline="0"/>
            <a:t>The quote helps confirm </a:t>
          </a:r>
          <a:r>
            <a:rPr lang="en-US" sz="1500" b="1" i="0" kern="1200" baseline="0"/>
            <a:t>availability, pricing, and compliance</a:t>
          </a:r>
          <a:r>
            <a:rPr lang="en-US" sz="1500" b="0" i="0" kern="1200" baseline="0"/>
            <a:t> with State travel guidelines.</a:t>
          </a:r>
          <a:endParaRPr lang="en-US" sz="1500" kern="1200"/>
        </a:p>
      </dsp:txBody>
      <dsp:txXfrm>
        <a:off x="38874" y="959850"/>
        <a:ext cx="4357330" cy="718583"/>
      </dsp:txXfrm>
    </dsp:sp>
    <dsp:sp modelId="{B0A2C690-7C55-4C4E-9F2C-9B62ADE8346F}">
      <dsp:nvSpPr>
        <dsp:cNvPr id="0" name=""/>
        <dsp:cNvSpPr/>
      </dsp:nvSpPr>
      <dsp:spPr>
        <a:xfrm>
          <a:off x="0" y="1760508"/>
          <a:ext cx="4435078" cy="796331"/>
        </a:xfrm>
        <a:prstGeom prst="roundRect">
          <a:avLst/>
        </a:prstGeom>
        <a:solidFill>
          <a:schemeClr val="bg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baseline="0"/>
            <a:t>Once the </a:t>
          </a:r>
          <a:r>
            <a:rPr lang="en-US" sz="1500" b="1" i="0" kern="1200" baseline="0"/>
            <a:t>Travel Team begins reviewing</a:t>
          </a:r>
          <a:r>
            <a:rPr lang="en-US" sz="1500" b="0" i="0" kern="1200" baseline="0"/>
            <a:t> your travel request, they will </a:t>
          </a:r>
          <a:r>
            <a:rPr lang="en-US" sz="1500" b="1" i="0" kern="1200" baseline="0"/>
            <a:t>contact you directly</a:t>
          </a:r>
          <a:r>
            <a:rPr lang="en-US" sz="1500" b="0" i="0" kern="1200" baseline="0"/>
            <a:t> with the </a:t>
          </a:r>
          <a:r>
            <a:rPr lang="en-US" sz="1500" b="1" i="0" kern="1200" baseline="0"/>
            <a:t>next steps to secure your flight</a:t>
          </a:r>
          <a:r>
            <a:rPr lang="en-US" sz="1500" b="0" i="0" kern="1200" baseline="0"/>
            <a:t>.</a:t>
          </a:r>
          <a:endParaRPr lang="en-US" sz="1500" kern="1200"/>
        </a:p>
      </dsp:txBody>
      <dsp:txXfrm>
        <a:off x="38874" y="1799382"/>
        <a:ext cx="4357330" cy="718583"/>
      </dsp:txXfrm>
    </dsp:sp>
    <dsp:sp modelId="{84A7D92D-DFD1-43F4-AA69-0D8B94732B54}">
      <dsp:nvSpPr>
        <dsp:cNvPr id="0" name=""/>
        <dsp:cNvSpPr/>
      </dsp:nvSpPr>
      <dsp:spPr>
        <a:xfrm>
          <a:off x="0" y="2600039"/>
          <a:ext cx="4435078" cy="796331"/>
        </a:xfrm>
        <a:prstGeom prst="roundRect">
          <a:avLst/>
        </a:prstGeom>
        <a:solidFill>
          <a:schemeClr val="bg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baseline="0"/>
            <a:t>Do not purchase airfare independently</a:t>
          </a:r>
          <a:r>
            <a:rPr lang="en-US" sz="1500" b="0" i="0" kern="1200" baseline="0"/>
            <a:t> unless specifically instructed by the Travel Team.</a:t>
          </a:r>
          <a:endParaRPr lang="en-US" sz="1500" kern="1200"/>
        </a:p>
      </dsp:txBody>
      <dsp:txXfrm>
        <a:off x="38874" y="2638913"/>
        <a:ext cx="4357330" cy="7185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c823060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3c823060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3c8230601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3c8230601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0818" y="601724"/>
            <a:ext cx="6477805" cy="2190535"/>
          </a:xfrm>
        </p:spPr>
        <p:txBody>
          <a:bodyPr bIns="0" anchor="b">
            <a:normAutofit/>
          </a:bodyPr>
          <a:lstStyle>
            <a:lvl1pPr algn="ctr">
              <a:defRPr sz="4950"/>
            </a:lvl1pPr>
          </a:lstStyle>
          <a:p>
            <a:r>
              <a:rPr lang="en-US"/>
              <a:t>Click to edit Master title style</a:t>
            </a:r>
          </a:p>
        </p:txBody>
      </p:sp>
      <p:sp>
        <p:nvSpPr>
          <p:cNvPr id="3" name="Subtitle 2"/>
          <p:cNvSpPr>
            <a:spLocks noGrp="1"/>
          </p:cNvSpPr>
          <p:nvPr>
            <p:ph type="subTitle" idx="1"/>
          </p:nvPr>
        </p:nvSpPr>
        <p:spPr>
          <a:xfrm>
            <a:off x="1330818" y="2793056"/>
            <a:ext cx="6477804" cy="733216"/>
          </a:xfrm>
        </p:spPr>
        <p:txBody>
          <a:bodyPr tIns="91440" bIns="91440">
            <a:normAutofit/>
          </a:bodyPr>
          <a:lstStyle>
            <a:lvl1pPr marL="0" indent="0" algn="ctr">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smtClean="0"/>
              <a:t>2/2/2026</a:t>
            </a:fld>
            <a:endParaRPr lang="en-US"/>
          </a:p>
        </p:txBody>
      </p:sp>
      <p:sp>
        <p:nvSpPr>
          <p:cNvPr id="5" name="Footer Placeholder 4"/>
          <p:cNvSpPr>
            <a:spLocks noGrp="1"/>
          </p:cNvSpPr>
          <p:nvPr>
            <p:ph type="ftr" sz="quarter" idx="11"/>
          </p:nvPr>
        </p:nvSpPr>
        <p:spPr>
          <a:xfrm>
            <a:off x="1088684" y="246981"/>
            <a:ext cx="4220081" cy="231901"/>
          </a:xfrm>
        </p:spPr>
        <p:txBody>
          <a:bodyPr/>
          <a:lstStyle/>
          <a:p>
            <a:endParaRPr lang="en-US"/>
          </a:p>
        </p:txBody>
      </p:sp>
      <p:sp>
        <p:nvSpPr>
          <p:cNvPr id="6" name="Slide Number Placeholder 5"/>
          <p:cNvSpPr>
            <a:spLocks noGrp="1"/>
          </p:cNvSpPr>
          <p:nvPr>
            <p:ph type="sldNum" sz="quarter" idx="12"/>
          </p:nvPr>
        </p:nvSpPr>
        <p:spPr>
          <a:xfrm>
            <a:off x="357626" y="599230"/>
            <a:ext cx="608264" cy="377684"/>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7280972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97671003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5289" y="599230"/>
            <a:ext cx="1211807" cy="3494917"/>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83504" y="599230"/>
            <a:ext cx="5638991"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5901214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 name="Google Shape;69;p18"/>
          <p:cNvSpPr txBox="1">
            <a:spLocks noGrp="1"/>
          </p:cNvSpPr>
          <p:nvPr>
            <p:ph type="body" idx="1"/>
          </p:nvPr>
        </p:nvSpPr>
        <p:spPr>
          <a:xfrm>
            <a:off x="720000" y="1017796"/>
            <a:ext cx="7704000" cy="381000"/>
          </a:xfrm>
          <a:prstGeom prst="rect">
            <a:avLst/>
          </a:prstGeom>
        </p:spPr>
        <p:txBody>
          <a:bodyPr spcFirstLastPara="1" wrap="square" lIns="91425" tIns="91425" rIns="91425" bIns="91425" anchor="t" anchorCtr="0">
            <a:noAutofit/>
          </a:bodyPr>
          <a:lstStyle>
            <a:lvl1pPr marL="457200" lvl="0" indent="-298450" rtl="0">
              <a:lnSpc>
                <a:spcPct val="100000"/>
              </a:lnSpc>
              <a:spcBef>
                <a:spcPts val="0"/>
              </a:spcBef>
              <a:spcAft>
                <a:spcPts val="0"/>
              </a:spcAft>
              <a:buSzPts val="1100"/>
              <a:buFont typeface="Nunito Light"/>
              <a:buChar char="●"/>
              <a:defRPr sz="1200"/>
            </a:lvl1pPr>
            <a:lvl2pPr marL="914400" lvl="1" indent="-298450" rtl="0">
              <a:lnSpc>
                <a:spcPct val="115000"/>
              </a:lnSpc>
              <a:spcBef>
                <a:spcPts val="1000"/>
              </a:spcBef>
              <a:spcAft>
                <a:spcPts val="0"/>
              </a:spcAft>
              <a:buSzPts val="1100"/>
              <a:buFont typeface="Nunito Light"/>
              <a:buChar char="○"/>
              <a:defRPr sz="1100">
                <a:solidFill>
                  <a:srgbClr val="434343"/>
                </a:solidFill>
              </a:defRPr>
            </a:lvl2pPr>
            <a:lvl3pPr marL="1371600" lvl="2" indent="-298450" rtl="0">
              <a:lnSpc>
                <a:spcPct val="115000"/>
              </a:lnSpc>
              <a:spcBef>
                <a:spcPts val="1600"/>
              </a:spcBef>
              <a:spcAft>
                <a:spcPts val="0"/>
              </a:spcAft>
              <a:buSzPts val="1100"/>
              <a:buFont typeface="Nunito Light"/>
              <a:buChar char="■"/>
              <a:defRPr sz="1100">
                <a:solidFill>
                  <a:srgbClr val="434343"/>
                </a:solidFill>
              </a:defRPr>
            </a:lvl3pPr>
            <a:lvl4pPr marL="1828800" lvl="3" indent="-298450" rtl="0">
              <a:lnSpc>
                <a:spcPct val="115000"/>
              </a:lnSpc>
              <a:spcBef>
                <a:spcPts val="1600"/>
              </a:spcBef>
              <a:spcAft>
                <a:spcPts val="0"/>
              </a:spcAft>
              <a:buSzPts val="1100"/>
              <a:buFont typeface="Nunito Light"/>
              <a:buChar char="●"/>
              <a:defRPr sz="1100">
                <a:solidFill>
                  <a:srgbClr val="434343"/>
                </a:solidFill>
              </a:defRPr>
            </a:lvl4pPr>
            <a:lvl5pPr marL="2286000" lvl="4" indent="-298450" rtl="0">
              <a:lnSpc>
                <a:spcPct val="115000"/>
              </a:lnSpc>
              <a:spcBef>
                <a:spcPts val="1600"/>
              </a:spcBef>
              <a:spcAft>
                <a:spcPts val="0"/>
              </a:spcAft>
              <a:buClr>
                <a:srgbClr val="434343"/>
              </a:buClr>
              <a:buSzPts val="1100"/>
              <a:buFont typeface="Nunito Light"/>
              <a:buChar char="○"/>
              <a:defRPr sz="1100">
                <a:solidFill>
                  <a:srgbClr val="434343"/>
                </a:solidFill>
              </a:defRPr>
            </a:lvl5pPr>
            <a:lvl6pPr marL="2743200" lvl="5" indent="-298450" rtl="0">
              <a:lnSpc>
                <a:spcPct val="115000"/>
              </a:lnSpc>
              <a:spcBef>
                <a:spcPts val="1600"/>
              </a:spcBef>
              <a:spcAft>
                <a:spcPts val="0"/>
              </a:spcAft>
              <a:buClr>
                <a:srgbClr val="434343"/>
              </a:buClr>
              <a:buSzPts val="1100"/>
              <a:buFont typeface="Nunito Light"/>
              <a:buChar char="■"/>
              <a:defRPr sz="1100">
                <a:solidFill>
                  <a:srgbClr val="434343"/>
                </a:solidFill>
              </a:defRPr>
            </a:lvl6pPr>
            <a:lvl7pPr marL="3200400" lvl="6" indent="-298450" rtl="0">
              <a:lnSpc>
                <a:spcPct val="115000"/>
              </a:lnSpc>
              <a:spcBef>
                <a:spcPts val="1600"/>
              </a:spcBef>
              <a:spcAft>
                <a:spcPts val="0"/>
              </a:spcAft>
              <a:buClr>
                <a:srgbClr val="434343"/>
              </a:buClr>
              <a:buSzPts val="1100"/>
              <a:buFont typeface="Nunito Light"/>
              <a:buChar char="●"/>
              <a:defRPr sz="1100">
                <a:solidFill>
                  <a:srgbClr val="434343"/>
                </a:solidFill>
              </a:defRPr>
            </a:lvl7pPr>
            <a:lvl8pPr marL="3657600" lvl="7" indent="-298450" rtl="0">
              <a:lnSpc>
                <a:spcPct val="115000"/>
              </a:lnSpc>
              <a:spcBef>
                <a:spcPts val="1600"/>
              </a:spcBef>
              <a:spcAft>
                <a:spcPts val="0"/>
              </a:spcAft>
              <a:buClr>
                <a:srgbClr val="434343"/>
              </a:buClr>
              <a:buSzPts val="1100"/>
              <a:buFont typeface="Nunito Light"/>
              <a:buChar char="○"/>
              <a:defRPr sz="1100">
                <a:solidFill>
                  <a:srgbClr val="434343"/>
                </a:solidFill>
              </a:defRPr>
            </a:lvl8pPr>
            <a:lvl9pPr marL="4114800" lvl="8" indent="-298450" rtl="0">
              <a:lnSpc>
                <a:spcPct val="115000"/>
              </a:lnSpc>
              <a:spcBef>
                <a:spcPts val="1600"/>
              </a:spcBef>
              <a:spcAft>
                <a:spcPts val="1600"/>
              </a:spcAft>
              <a:buClr>
                <a:srgbClr val="434343"/>
              </a:buClr>
              <a:buSzPts val="1100"/>
              <a:buFont typeface="Nunito Light"/>
              <a:buChar char="■"/>
              <a:defRPr sz="1100">
                <a:solidFill>
                  <a:srgbClr val="434343"/>
                </a:solidFill>
              </a:defRPr>
            </a:lvl9pPr>
          </a:lstStyle>
          <a:p>
            <a:endParaRPr/>
          </a:p>
        </p:txBody>
      </p:sp>
    </p:spTree>
    <p:extLst>
      <p:ext uri="{BB962C8B-B14F-4D97-AF65-F5344CB8AC3E}">
        <p14:creationId xmlns:p14="http://schemas.microsoft.com/office/powerpoint/2010/main" val="1731130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017794"/>
            <a:ext cx="7704000" cy="3586200"/>
          </a:xfrm>
          <a:prstGeom prst="rect">
            <a:avLst/>
          </a:prstGeom>
        </p:spPr>
        <p:txBody>
          <a:bodyPr spcFirstLastPara="1" wrap="square" lIns="91425" tIns="91425" rIns="91425" bIns="91425" anchor="t" anchorCtr="0">
            <a:noAutofit/>
          </a:bodyPr>
          <a:lstStyle>
            <a:lvl1pPr marL="457200" lvl="0" indent="-298450" rtl="0">
              <a:lnSpc>
                <a:spcPct val="100000"/>
              </a:lnSpc>
              <a:spcBef>
                <a:spcPts val="0"/>
              </a:spcBef>
              <a:spcAft>
                <a:spcPts val="0"/>
              </a:spcAft>
              <a:buSzPts val="1100"/>
              <a:buFont typeface="Nunito Light"/>
              <a:buChar char="●"/>
              <a:defRPr sz="1400"/>
            </a:lvl1pPr>
            <a:lvl2pPr marL="914400" lvl="1" indent="-298450" rtl="0">
              <a:lnSpc>
                <a:spcPct val="115000"/>
              </a:lnSpc>
              <a:spcBef>
                <a:spcPts val="0"/>
              </a:spcBef>
              <a:spcAft>
                <a:spcPts val="0"/>
              </a:spcAft>
              <a:buSzPts val="1100"/>
              <a:buFont typeface="Nunito Light"/>
              <a:buChar char="○"/>
              <a:defRPr sz="1100">
                <a:solidFill>
                  <a:srgbClr val="434343"/>
                </a:solidFill>
              </a:defRPr>
            </a:lvl2pPr>
            <a:lvl3pPr marL="1371600" lvl="2" indent="-298450" rtl="0">
              <a:lnSpc>
                <a:spcPct val="115000"/>
              </a:lnSpc>
              <a:spcBef>
                <a:spcPts val="1600"/>
              </a:spcBef>
              <a:spcAft>
                <a:spcPts val="0"/>
              </a:spcAft>
              <a:buSzPts val="1100"/>
              <a:buFont typeface="Nunito Light"/>
              <a:buChar char="■"/>
              <a:defRPr sz="1100">
                <a:solidFill>
                  <a:srgbClr val="434343"/>
                </a:solidFill>
              </a:defRPr>
            </a:lvl3pPr>
            <a:lvl4pPr marL="1828800" lvl="3" indent="-298450" rtl="0">
              <a:lnSpc>
                <a:spcPct val="115000"/>
              </a:lnSpc>
              <a:spcBef>
                <a:spcPts val="1600"/>
              </a:spcBef>
              <a:spcAft>
                <a:spcPts val="0"/>
              </a:spcAft>
              <a:buSzPts val="1100"/>
              <a:buFont typeface="Nunito Light"/>
              <a:buChar char="●"/>
              <a:defRPr sz="1100">
                <a:solidFill>
                  <a:srgbClr val="434343"/>
                </a:solidFill>
              </a:defRPr>
            </a:lvl4pPr>
            <a:lvl5pPr marL="2286000" lvl="4" indent="-298450" rtl="0">
              <a:lnSpc>
                <a:spcPct val="115000"/>
              </a:lnSpc>
              <a:spcBef>
                <a:spcPts val="1600"/>
              </a:spcBef>
              <a:spcAft>
                <a:spcPts val="0"/>
              </a:spcAft>
              <a:buClr>
                <a:srgbClr val="434343"/>
              </a:buClr>
              <a:buSzPts val="1100"/>
              <a:buFont typeface="Nunito Light"/>
              <a:buChar char="○"/>
              <a:defRPr sz="1100">
                <a:solidFill>
                  <a:srgbClr val="434343"/>
                </a:solidFill>
              </a:defRPr>
            </a:lvl5pPr>
            <a:lvl6pPr marL="2743200" lvl="5" indent="-298450" rtl="0">
              <a:lnSpc>
                <a:spcPct val="115000"/>
              </a:lnSpc>
              <a:spcBef>
                <a:spcPts val="1600"/>
              </a:spcBef>
              <a:spcAft>
                <a:spcPts val="0"/>
              </a:spcAft>
              <a:buClr>
                <a:srgbClr val="434343"/>
              </a:buClr>
              <a:buSzPts val="1100"/>
              <a:buFont typeface="Nunito Light"/>
              <a:buChar char="■"/>
              <a:defRPr sz="1100">
                <a:solidFill>
                  <a:srgbClr val="434343"/>
                </a:solidFill>
              </a:defRPr>
            </a:lvl6pPr>
            <a:lvl7pPr marL="3200400" lvl="6" indent="-298450" rtl="0">
              <a:lnSpc>
                <a:spcPct val="115000"/>
              </a:lnSpc>
              <a:spcBef>
                <a:spcPts val="1600"/>
              </a:spcBef>
              <a:spcAft>
                <a:spcPts val="0"/>
              </a:spcAft>
              <a:buClr>
                <a:srgbClr val="434343"/>
              </a:buClr>
              <a:buSzPts val="1100"/>
              <a:buFont typeface="Nunito Light"/>
              <a:buChar char="●"/>
              <a:defRPr sz="1100">
                <a:solidFill>
                  <a:srgbClr val="434343"/>
                </a:solidFill>
              </a:defRPr>
            </a:lvl7pPr>
            <a:lvl8pPr marL="3657600" lvl="7" indent="-298450" rtl="0">
              <a:lnSpc>
                <a:spcPct val="115000"/>
              </a:lnSpc>
              <a:spcBef>
                <a:spcPts val="1600"/>
              </a:spcBef>
              <a:spcAft>
                <a:spcPts val="0"/>
              </a:spcAft>
              <a:buClr>
                <a:srgbClr val="434343"/>
              </a:buClr>
              <a:buSzPts val="1100"/>
              <a:buFont typeface="Nunito Light"/>
              <a:buChar char="○"/>
              <a:defRPr sz="1100">
                <a:solidFill>
                  <a:srgbClr val="434343"/>
                </a:solidFill>
              </a:defRPr>
            </a:lvl8pPr>
            <a:lvl9pPr marL="4114800" lvl="8" indent="-298450" rtl="0">
              <a:lnSpc>
                <a:spcPct val="115000"/>
              </a:lnSpc>
              <a:spcBef>
                <a:spcPts val="1600"/>
              </a:spcBef>
              <a:spcAft>
                <a:spcPts val="1600"/>
              </a:spcAft>
              <a:buClr>
                <a:srgbClr val="434343"/>
              </a:buClr>
              <a:buSzPts val="1100"/>
              <a:buFont typeface="Nunito Light"/>
              <a:buChar char="■"/>
              <a:defRPr sz="1100">
                <a:solidFill>
                  <a:srgbClr val="434343"/>
                </a:solidFill>
              </a:defRPr>
            </a:lvl9pPr>
          </a:lstStyle>
          <a:p>
            <a:endParaRPr/>
          </a:p>
        </p:txBody>
      </p:sp>
    </p:spTree>
    <p:extLst>
      <p:ext uri="{BB962C8B-B14F-4D97-AF65-F5344CB8AC3E}">
        <p14:creationId xmlns:p14="http://schemas.microsoft.com/office/powerpoint/2010/main" val="4041308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 name="Google Shape;43;p13"/>
          <p:cNvSpPr txBox="1">
            <a:spLocks noGrp="1"/>
          </p:cNvSpPr>
          <p:nvPr>
            <p:ph type="title" idx="2"/>
          </p:nvPr>
        </p:nvSpPr>
        <p:spPr>
          <a:xfrm>
            <a:off x="937625" y="2368396"/>
            <a:ext cx="21753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 name="Google Shape;44;p13"/>
          <p:cNvSpPr txBox="1">
            <a:spLocks noGrp="1"/>
          </p:cNvSpPr>
          <p:nvPr>
            <p:ph type="subTitle" idx="1"/>
          </p:nvPr>
        </p:nvSpPr>
        <p:spPr>
          <a:xfrm>
            <a:off x="937625" y="2746761"/>
            <a:ext cx="2175300" cy="12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1600"/>
              </a:spcBef>
              <a:spcAft>
                <a:spcPts val="0"/>
              </a:spcAft>
              <a:buSzPts val="1100"/>
              <a:buNone/>
              <a:defRPr sz="1100"/>
            </a:lvl3pPr>
            <a:lvl4pPr lvl="3" algn="ctr" rtl="0">
              <a:lnSpc>
                <a:spcPct val="100000"/>
              </a:lnSpc>
              <a:spcBef>
                <a:spcPts val="1600"/>
              </a:spcBef>
              <a:spcAft>
                <a:spcPts val="0"/>
              </a:spcAft>
              <a:buSzPts val="1100"/>
              <a:buNone/>
              <a:defRPr sz="1100"/>
            </a:lvl4pPr>
            <a:lvl5pPr lvl="4" algn="ctr" rtl="0">
              <a:lnSpc>
                <a:spcPct val="100000"/>
              </a:lnSpc>
              <a:spcBef>
                <a:spcPts val="1600"/>
              </a:spcBef>
              <a:spcAft>
                <a:spcPts val="0"/>
              </a:spcAft>
              <a:buSzPts val="1100"/>
              <a:buNone/>
              <a:defRPr sz="1100"/>
            </a:lvl5pPr>
            <a:lvl6pPr lvl="5" algn="ctr" rtl="0">
              <a:lnSpc>
                <a:spcPct val="100000"/>
              </a:lnSpc>
              <a:spcBef>
                <a:spcPts val="1600"/>
              </a:spcBef>
              <a:spcAft>
                <a:spcPts val="0"/>
              </a:spcAft>
              <a:buSzPts val="1100"/>
              <a:buNone/>
              <a:defRPr sz="1100"/>
            </a:lvl6pPr>
            <a:lvl7pPr lvl="6" algn="ctr" rtl="0">
              <a:lnSpc>
                <a:spcPct val="100000"/>
              </a:lnSpc>
              <a:spcBef>
                <a:spcPts val="1600"/>
              </a:spcBef>
              <a:spcAft>
                <a:spcPts val="0"/>
              </a:spcAft>
              <a:buSzPts val="1100"/>
              <a:buNone/>
              <a:defRPr sz="1100"/>
            </a:lvl7pPr>
            <a:lvl8pPr lvl="7" algn="ctr" rtl="0">
              <a:lnSpc>
                <a:spcPct val="100000"/>
              </a:lnSpc>
              <a:spcBef>
                <a:spcPts val="1600"/>
              </a:spcBef>
              <a:spcAft>
                <a:spcPts val="0"/>
              </a:spcAft>
              <a:buSzPts val="1100"/>
              <a:buNone/>
              <a:defRPr sz="1100"/>
            </a:lvl8pPr>
            <a:lvl9pPr lvl="8" algn="ctr" rtl="0">
              <a:lnSpc>
                <a:spcPct val="100000"/>
              </a:lnSpc>
              <a:spcBef>
                <a:spcPts val="1600"/>
              </a:spcBef>
              <a:spcAft>
                <a:spcPts val="1600"/>
              </a:spcAft>
              <a:buSzPts val="1100"/>
              <a:buNone/>
              <a:defRPr sz="1100"/>
            </a:lvl9pPr>
          </a:lstStyle>
          <a:p>
            <a:endParaRPr/>
          </a:p>
        </p:txBody>
      </p:sp>
      <p:sp>
        <p:nvSpPr>
          <p:cNvPr id="45" name="Google Shape;45;p13"/>
          <p:cNvSpPr txBox="1">
            <a:spLocks noGrp="1"/>
          </p:cNvSpPr>
          <p:nvPr>
            <p:ph type="title" idx="3"/>
          </p:nvPr>
        </p:nvSpPr>
        <p:spPr>
          <a:xfrm>
            <a:off x="3484346" y="2368396"/>
            <a:ext cx="21753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6" name="Google Shape;46;p13"/>
          <p:cNvSpPr txBox="1">
            <a:spLocks noGrp="1"/>
          </p:cNvSpPr>
          <p:nvPr>
            <p:ph type="subTitle" idx="4"/>
          </p:nvPr>
        </p:nvSpPr>
        <p:spPr>
          <a:xfrm>
            <a:off x="3484346" y="2746761"/>
            <a:ext cx="2175300" cy="12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1600"/>
              </a:spcBef>
              <a:spcAft>
                <a:spcPts val="0"/>
              </a:spcAft>
              <a:buSzPts val="1100"/>
              <a:buNone/>
              <a:defRPr sz="1100"/>
            </a:lvl3pPr>
            <a:lvl4pPr lvl="3" algn="ctr" rtl="0">
              <a:lnSpc>
                <a:spcPct val="100000"/>
              </a:lnSpc>
              <a:spcBef>
                <a:spcPts val="1600"/>
              </a:spcBef>
              <a:spcAft>
                <a:spcPts val="0"/>
              </a:spcAft>
              <a:buSzPts val="1100"/>
              <a:buNone/>
              <a:defRPr sz="1100"/>
            </a:lvl4pPr>
            <a:lvl5pPr lvl="4" algn="ctr" rtl="0">
              <a:lnSpc>
                <a:spcPct val="100000"/>
              </a:lnSpc>
              <a:spcBef>
                <a:spcPts val="1600"/>
              </a:spcBef>
              <a:spcAft>
                <a:spcPts val="0"/>
              </a:spcAft>
              <a:buSzPts val="1100"/>
              <a:buNone/>
              <a:defRPr sz="1100"/>
            </a:lvl5pPr>
            <a:lvl6pPr lvl="5" algn="ctr" rtl="0">
              <a:lnSpc>
                <a:spcPct val="100000"/>
              </a:lnSpc>
              <a:spcBef>
                <a:spcPts val="1600"/>
              </a:spcBef>
              <a:spcAft>
                <a:spcPts val="0"/>
              </a:spcAft>
              <a:buSzPts val="1100"/>
              <a:buNone/>
              <a:defRPr sz="1100"/>
            </a:lvl6pPr>
            <a:lvl7pPr lvl="6" algn="ctr" rtl="0">
              <a:lnSpc>
                <a:spcPct val="100000"/>
              </a:lnSpc>
              <a:spcBef>
                <a:spcPts val="1600"/>
              </a:spcBef>
              <a:spcAft>
                <a:spcPts val="0"/>
              </a:spcAft>
              <a:buSzPts val="1100"/>
              <a:buNone/>
              <a:defRPr sz="1100"/>
            </a:lvl7pPr>
            <a:lvl8pPr lvl="7" algn="ctr" rtl="0">
              <a:lnSpc>
                <a:spcPct val="100000"/>
              </a:lnSpc>
              <a:spcBef>
                <a:spcPts val="1600"/>
              </a:spcBef>
              <a:spcAft>
                <a:spcPts val="0"/>
              </a:spcAft>
              <a:buSzPts val="1100"/>
              <a:buNone/>
              <a:defRPr sz="1100"/>
            </a:lvl8pPr>
            <a:lvl9pPr lvl="8" algn="ctr" rtl="0">
              <a:lnSpc>
                <a:spcPct val="100000"/>
              </a:lnSpc>
              <a:spcBef>
                <a:spcPts val="1600"/>
              </a:spcBef>
              <a:spcAft>
                <a:spcPts val="1600"/>
              </a:spcAft>
              <a:buSzPts val="1100"/>
              <a:buNone/>
              <a:defRPr sz="1100"/>
            </a:lvl9pPr>
          </a:lstStyle>
          <a:p>
            <a:endParaRPr/>
          </a:p>
        </p:txBody>
      </p:sp>
      <p:sp>
        <p:nvSpPr>
          <p:cNvPr id="47" name="Google Shape;47;p13"/>
          <p:cNvSpPr txBox="1">
            <a:spLocks noGrp="1"/>
          </p:cNvSpPr>
          <p:nvPr>
            <p:ph type="title" idx="5"/>
          </p:nvPr>
        </p:nvSpPr>
        <p:spPr>
          <a:xfrm>
            <a:off x="6031073" y="2368396"/>
            <a:ext cx="21753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8" name="Google Shape;48;p13"/>
          <p:cNvSpPr txBox="1">
            <a:spLocks noGrp="1"/>
          </p:cNvSpPr>
          <p:nvPr>
            <p:ph type="subTitle" idx="6"/>
          </p:nvPr>
        </p:nvSpPr>
        <p:spPr>
          <a:xfrm>
            <a:off x="6031073" y="2746761"/>
            <a:ext cx="2175300" cy="12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1600"/>
              </a:spcBef>
              <a:spcAft>
                <a:spcPts val="0"/>
              </a:spcAft>
              <a:buSzPts val="1100"/>
              <a:buNone/>
              <a:defRPr sz="1100"/>
            </a:lvl3pPr>
            <a:lvl4pPr lvl="3" algn="ctr" rtl="0">
              <a:lnSpc>
                <a:spcPct val="100000"/>
              </a:lnSpc>
              <a:spcBef>
                <a:spcPts val="1600"/>
              </a:spcBef>
              <a:spcAft>
                <a:spcPts val="0"/>
              </a:spcAft>
              <a:buSzPts val="1100"/>
              <a:buNone/>
              <a:defRPr sz="1100"/>
            </a:lvl4pPr>
            <a:lvl5pPr lvl="4" algn="ctr" rtl="0">
              <a:lnSpc>
                <a:spcPct val="100000"/>
              </a:lnSpc>
              <a:spcBef>
                <a:spcPts val="1600"/>
              </a:spcBef>
              <a:spcAft>
                <a:spcPts val="0"/>
              </a:spcAft>
              <a:buSzPts val="1100"/>
              <a:buNone/>
              <a:defRPr sz="1100"/>
            </a:lvl5pPr>
            <a:lvl6pPr lvl="5" algn="ctr" rtl="0">
              <a:lnSpc>
                <a:spcPct val="100000"/>
              </a:lnSpc>
              <a:spcBef>
                <a:spcPts val="1600"/>
              </a:spcBef>
              <a:spcAft>
                <a:spcPts val="0"/>
              </a:spcAft>
              <a:buSzPts val="1100"/>
              <a:buNone/>
              <a:defRPr sz="1100"/>
            </a:lvl6pPr>
            <a:lvl7pPr lvl="6" algn="ctr" rtl="0">
              <a:lnSpc>
                <a:spcPct val="100000"/>
              </a:lnSpc>
              <a:spcBef>
                <a:spcPts val="1600"/>
              </a:spcBef>
              <a:spcAft>
                <a:spcPts val="0"/>
              </a:spcAft>
              <a:buSzPts val="1100"/>
              <a:buNone/>
              <a:defRPr sz="1100"/>
            </a:lvl7pPr>
            <a:lvl8pPr lvl="7" algn="ctr" rtl="0">
              <a:lnSpc>
                <a:spcPct val="100000"/>
              </a:lnSpc>
              <a:spcBef>
                <a:spcPts val="1600"/>
              </a:spcBef>
              <a:spcAft>
                <a:spcPts val="0"/>
              </a:spcAft>
              <a:buSzPts val="1100"/>
              <a:buNone/>
              <a:defRPr sz="1100"/>
            </a:lvl8pPr>
            <a:lvl9pPr lvl="8" algn="ctr" rtl="0">
              <a:lnSpc>
                <a:spcPct val="100000"/>
              </a:lnSpc>
              <a:spcBef>
                <a:spcPts val="1600"/>
              </a:spcBef>
              <a:spcAft>
                <a:spcPts val="1600"/>
              </a:spcAft>
              <a:buSzPts val="1100"/>
              <a:buNone/>
              <a:defRPr sz="1100"/>
            </a:lvl9pPr>
          </a:lstStyle>
          <a:p>
            <a:endParaRPr/>
          </a:p>
        </p:txBody>
      </p:sp>
      <p:sp>
        <p:nvSpPr>
          <p:cNvPr id="49" name="Google Shape;49;p13"/>
          <p:cNvSpPr txBox="1">
            <a:spLocks noGrp="1"/>
          </p:cNvSpPr>
          <p:nvPr>
            <p:ph type="title" idx="7" hasCustomPrompt="1"/>
          </p:nvPr>
        </p:nvSpPr>
        <p:spPr>
          <a:xfrm>
            <a:off x="1657925" y="177477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latin typeface="Roboto"/>
                <a:ea typeface="Roboto"/>
                <a:cs typeface="Roboto"/>
                <a:sym typeface="Roboto"/>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0" name="Google Shape;50;p13"/>
          <p:cNvSpPr txBox="1">
            <a:spLocks noGrp="1"/>
          </p:cNvSpPr>
          <p:nvPr>
            <p:ph type="title" idx="8" hasCustomPrompt="1"/>
          </p:nvPr>
        </p:nvSpPr>
        <p:spPr>
          <a:xfrm>
            <a:off x="4204646" y="177477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latin typeface="Roboto"/>
                <a:ea typeface="Roboto"/>
                <a:cs typeface="Roboto"/>
                <a:sym typeface="Roboto"/>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1" name="Google Shape;51;p13"/>
          <p:cNvSpPr txBox="1">
            <a:spLocks noGrp="1"/>
          </p:cNvSpPr>
          <p:nvPr>
            <p:ph type="title" idx="9" hasCustomPrompt="1"/>
          </p:nvPr>
        </p:nvSpPr>
        <p:spPr>
          <a:xfrm>
            <a:off x="6751373" y="177477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latin typeface="Roboto"/>
                <a:ea typeface="Roboto"/>
                <a:cs typeface="Roboto"/>
                <a:sym typeface="Roboto"/>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2109003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a:spLocks noGrp="1"/>
          </p:cNvSpPr>
          <p:nvPr>
            <p:ph type="pic" idx="2"/>
          </p:nvPr>
        </p:nvSpPr>
        <p:spPr>
          <a:xfrm>
            <a:off x="5083975" y="537575"/>
            <a:ext cx="3020100" cy="4064400"/>
          </a:xfrm>
          <a:prstGeom prst="rect">
            <a:avLst/>
          </a:prstGeom>
          <a:noFill/>
          <a:ln>
            <a:noFill/>
          </a:ln>
        </p:spPr>
        <p:txBody>
          <a:bodyPr/>
          <a:lstStyle/>
          <a:p>
            <a:endParaRPr lang="en-US"/>
          </a:p>
        </p:txBody>
      </p:sp>
      <p:sp>
        <p:nvSpPr>
          <p:cNvPr id="28" name="Google Shape;28;p7"/>
          <p:cNvSpPr txBox="1">
            <a:spLocks noGrp="1"/>
          </p:cNvSpPr>
          <p:nvPr>
            <p:ph type="title"/>
          </p:nvPr>
        </p:nvSpPr>
        <p:spPr>
          <a:xfrm>
            <a:off x="720000" y="445025"/>
            <a:ext cx="3852000" cy="705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 name="Google Shape;29;p7"/>
          <p:cNvSpPr txBox="1">
            <a:spLocks noGrp="1"/>
          </p:cNvSpPr>
          <p:nvPr>
            <p:ph type="subTitle" idx="1"/>
          </p:nvPr>
        </p:nvSpPr>
        <p:spPr>
          <a:xfrm>
            <a:off x="720000" y="1150025"/>
            <a:ext cx="3852000" cy="345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sz="11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100"/>
              <a:buFont typeface="Nunito Light"/>
              <a:buChar char="○"/>
              <a:defRPr/>
            </a:lvl5pPr>
            <a:lvl6pPr lvl="5" algn="ctr" rtl="0">
              <a:lnSpc>
                <a:spcPct val="100000"/>
              </a:lnSpc>
              <a:spcBef>
                <a:spcPts val="1600"/>
              </a:spcBef>
              <a:spcAft>
                <a:spcPts val="0"/>
              </a:spcAft>
              <a:buClr>
                <a:srgbClr val="999999"/>
              </a:buClr>
              <a:buSzPts val="11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100"/>
              <a:buFont typeface="Nunito Light"/>
              <a:buChar char="■"/>
              <a:defRPr/>
            </a:lvl9pPr>
          </a:lstStyle>
          <a:p>
            <a:endParaRPr/>
          </a:p>
        </p:txBody>
      </p:sp>
    </p:spTree>
    <p:extLst>
      <p:ext uri="{BB962C8B-B14F-4D97-AF65-F5344CB8AC3E}">
        <p14:creationId xmlns:p14="http://schemas.microsoft.com/office/powerpoint/2010/main" val="2114303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20000" y="445025"/>
            <a:ext cx="7704000" cy="69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5"/>
          <p:cNvSpPr txBox="1">
            <a:spLocks noGrp="1"/>
          </p:cNvSpPr>
          <p:nvPr>
            <p:ph type="subTitle" idx="1"/>
          </p:nvPr>
        </p:nvSpPr>
        <p:spPr>
          <a:xfrm>
            <a:off x="4618950" y="2846750"/>
            <a:ext cx="3080400" cy="138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1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 name="Google Shape;21;p5"/>
          <p:cNvSpPr txBox="1">
            <a:spLocks noGrp="1"/>
          </p:cNvSpPr>
          <p:nvPr>
            <p:ph type="subTitle" idx="2"/>
          </p:nvPr>
        </p:nvSpPr>
        <p:spPr>
          <a:xfrm>
            <a:off x="1444650" y="2846750"/>
            <a:ext cx="3080400" cy="138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1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 name="Google Shape;22;p5"/>
          <p:cNvSpPr txBox="1">
            <a:spLocks noGrp="1"/>
          </p:cNvSpPr>
          <p:nvPr>
            <p:ph type="subTitle" idx="3"/>
          </p:nvPr>
        </p:nvSpPr>
        <p:spPr>
          <a:xfrm>
            <a:off x="4618950" y="2538725"/>
            <a:ext cx="3073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Playfair Display ExtraBold"/>
                <a:ea typeface="Playfair Display ExtraBold"/>
                <a:cs typeface="Playfair Display ExtraBold"/>
                <a:sym typeface="Playfair Display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 name="Google Shape;23;p5"/>
          <p:cNvSpPr txBox="1">
            <a:spLocks noGrp="1"/>
          </p:cNvSpPr>
          <p:nvPr>
            <p:ph type="subTitle" idx="4"/>
          </p:nvPr>
        </p:nvSpPr>
        <p:spPr>
          <a:xfrm>
            <a:off x="1444650" y="2538725"/>
            <a:ext cx="30804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Playfair Display ExtraBold"/>
                <a:ea typeface="Playfair Display ExtraBold"/>
                <a:cs typeface="Playfair Display ExtraBold"/>
                <a:sym typeface="Playfair Display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48260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76452560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30817" y="1317098"/>
            <a:ext cx="6482366" cy="1476755"/>
          </a:xfrm>
        </p:spPr>
        <p:txBody>
          <a:bodyPr anchor="b">
            <a:normAutofit/>
          </a:bodyPr>
          <a:lstStyle>
            <a:lvl1pPr algn="ctr">
              <a:defRPr sz="2700"/>
            </a:lvl1pPr>
          </a:lstStyle>
          <a:p>
            <a:r>
              <a:rPr lang="en-US"/>
              <a:t>Click to edit Master title style</a:t>
            </a:r>
          </a:p>
        </p:txBody>
      </p:sp>
      <p:sp>
        <p:nvSpPr>
          <p:cNvPr id="3" name="Text Placeholder 2"/>
          <p:cNvSpPr>
            <a:spLocks noGrp="1"/>
          </p:cNvSpPr>
          <p:nvPr>
            <p:ph type="body" idx="1"/>
          </p:nvPr>
        </p:nvSpPr>
        <p:spPr>
          <a:xfrm>
            <a:off x="1330817" y="2793853"/>
            <a:ext cx="6482366" cy="820490"/>
          </a:xfrm>
        </p:spPr>
        <p:txBody>
          <a:bodyPr tIns="91440">
            <a:normAutofit/>
          </a:bodyPr>
          <a:lstStyle>
            <a:lvl1pPr marL="0" indent="0" algn="ctr">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4862930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6970183" cy="794479"/>
          </a:xfrm>
        </p:spPr>
        <p:txBody>
          <a:bodyPr/>
          <a:lstStyle/>
          <a:p>
            <a:r>
              <a:rPr lang="en-US"/>
              <a:t>Click to edit Master title style</a:t>
            </a:r>
          </a:p>
        </p:txBody>
      </p:sp>
      <p:sp>
        <p:nvSpPr>
          <p:cNvPr id="3" name="Content Placeholder 2"/>
          <p:cNvSpPr>
            <a:spLocks noGrp="1"/>
          </p:cNvSpPr>
          <p:nvPr>
            <p:ph sz="half" idx="1"/>
          </p:nvPr>
        </p:nvSpPr>
        <p:spPr>
          <a:xfrm>
            <a:off x="1085498" y="1508159"/>
            <a:ext cx="3366491"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0605" y="1513007"/>
            <a:ext cx="3366491"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8000115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6971702" cy="792239"/>
          </a:xfrm>
        </p:spPr>
        <p:txBody>
          <a:bodyPr/>
          <a:lstStyle/>
          <a:p>
            <a:r>
              <a:rPr lang="en-US"/>
              <a:t>Click to edit Master title style</a:t>
            </a:r>
          </a:p>
        </p:txBody>
      </p:sp>
      <p:sp>
        <p:nvSpPr>
          <p:cNvPr id="3" name="Text Placeholder 2"/>
          <p:cNvSpPr>
            <a:spLocks noGrp="1"/>
          </p:cNvSpPr>
          <p:nvPr>
            <p:ph type="body" idx="1"/>
          </p:nvPr>
        </p:nvSpPr>
        <p:spPr>
          <a:xfrm>
            <a:off x="1085393" y="1514662"/>
            <a:ext cx="3366596"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2"/>
            <a:ext cx="3366596"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92019" y="1517253"/>
            <a:ext cx="3366596"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92019" y="2116119"/>
            <a:ext cx="3366596"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7656936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66884122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95662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221475" cy="1804889"/>
          </a:xfrm>
        </p:spPr>
        <p:txBody>
          <a:bodyPr anchor="b">
            <a:normAutofit/>
          </a:bodyPr>
          <a:lstStyle>
            <a:lvl1pPr algn="l">
              <a:defRPr sz="1800"/>
            </a:lvl1pPr>
          </a:lstStyle>
          <a:p>
            <a:r>
              <a:rPr lang="en-US"/>
              <a:t>Click to edit Master title style</a:t>
            </a:r>
          </a:p>
        </p:txBody>
      </p:sp>
      <p:sp>
        <p:nvSpPr>
          <p:cNvPr id="3" name="Content Placeholder 2"/>
          <p:cNvSpPr>
            <a:spLocks noGrp="1"/>
          </p:cNvSpPr>
          <p:nvPr>
            <p:ph idx="1"/>
          </p:nvPr>
        </p:nvSpPr>
        <p:spPr>
          <a:xfrm>
            <a:off x="3547743"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83504" y="2404119"/>
            <a:ext cx="2221475"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27467127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5608041" y="361628"/>
            <a:ext cx="3055900" cy="3861826"/>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441724"/>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093292" y="841907"/>
            <a:ext cx="2093378" cy="2899745"/>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2400" dirty="0"/>
            </a:lvl1pPr>
          </a:lstStyle>
          <a:p>
            <a:pPr lvl="0" algn="ctr"/>
            <a:r>
              <a:rPr lang="en-US"/>
              <a:t>Click icon to add picture</a:t>
            </a:r>
          </a:p>
        </p:txBody>
      </p:sp>
      <p:sp>
        <p:nvSpPr>
          <p:cNvPr id="4" name="Text Placeholder 3"/>
          <p:cNvSpPr>
            <a:spLocks noGrp="1"/>
          </p:cNvSpPr>
          <p:nvPr>
            <p:ph type="body" sz="half" idx="2"/>
          </p:nvPr>
        </p:nvSpPr>
        <p:spPr>
          <a:xfrm>
            <a:off x="1087747" y="2294700"/>
            <a:ext cx="4143303" cy="1567601"/>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96DFF08F-DC6B-4601-B491-B0F83F6DD2DA}" type="datetimeFigureOut">
              <a:rPr lang="en-US" smtClean="0"/>
              <a:t>2/2/2026</a:t>
            </a:fld>
            <a:endParaRPr lang="en-US"/>
          </a:p>
        </p:txBody>
      </p:sp>
      <p:sp>
        <p:nvSpPr>
          <p:cNvPr id="6" name="Footer Placeholder 5"/>
          <p:cNvSpPr>
            <a:spLocks noGrp="1"/>
          </p:cNvSpPr>
          <p:nvPr>
            <p:ph type="ftr" sz="quarter" idx="11"/>
          </p:nvPr>
        </p:nvSpPr>
        <p:spPr>
          <a:xfrm>
            <a:off x="1085537" y="238981"/>
            <a:ext cx="4155753" cy="240698"/>
          </a:xfrm>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63527761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8685" y="603390"/>
            <a:ext cx="6968411" cy="7869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88685" y="1511799"/>
            <a:ext cx="6968411" cy="2587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31560"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96DFF08F-DC6B-4601-B491-B0F83F6DD2DA}" type="datetimeFigureOut">
              <a:rPr lang="en-US" smtClean="0"/>
              <a:pPr/>
              <a:t>2/2/2026</a:t>
            </a:fld>
            <a:endParaRPr lang="en-US"/>
          </a:p>
        </p:txBody>
      </p:sp>
      <p:sp>
        <p:nvSpPr>
          <p:cNvPr id="5" name="Footer Placeholder 4"/>
          <p:cNvSpPr>
            <a:spLocks noGrp="1"/>
          </p:cNvSpPr>
          <p:nvPr>
            <p:ph type="ftr" sz="quarter" idx="3"/>
          </p:nvPr>
        </p:nvSpPr>
        <p:spPr>
          <a:xfrm>
            <a:off x="1088684" y="246981"/>
            <a:ext cx="4220081"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fld id="{4FAB73BC-B049-4115-A692-8D63A059BFB8}" type="slidenum">
              <a:rPr lang="en-US" smtClean="0"/>
              <a:pPr/>
              <a:t>‹#›</a:t>
            </a:fld>
            <a:endParaRPr lang="en-US"/>
          </a:p>
        </p:txBody>
      </p:sp>
      <p:sp>
        <p:nvSpPr>
          <p:cNvPr id="9" name="Rectangle 8"/>
          <p:cNvSpPr/>
          <p:nvPr/>
        </p:nvSpPr>
        <p:spPr>
          <a:xfrm>
            <a:off x="0" y="2716718"/>
            <a:ext cx="9144000" cy="1879488"/>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p:cNvPicPr>
            <a:picLocks noChangeAspect="1"/>
          </p:cNvPicPr>
          <p:nvPr/>
        </p:nvPicPr>
        <p:blipFill rotWithShape="1">
          <a:blip r:embed="rId18">
            <a:extLst>
              <a:ext uri="{28A0092B-C50C-407E-A947-70E740481C1C}">
                <a14:useLocalDpi xmlns:a14="http://schemas.microsoft.com/office/drawing/2010/main" val="0"/>
              </a:ext>
            </a:extLst>
          </a:blip>
          <a:srcRect t="1538" b="-1538"/>
          <a:stretch/>
        </p:blipFill>
        <p:spPr>
          <a:xfrm>
            <a:off x="0" y="4597003"/>
            <a:ext cx="9144000" cy="557213"/>
          </a:xfrm>
          <a:prstGeom prst="rect">
            <a:avLst/>
          </a:prstGeom>
        </p:spPr>
      </p:pic>
      <p:cxnSp>
        <p:nvCxnSpPr>
          <p:cNvPr id="12" name="Straight Connector 11"/>
          <p:cNvCxnSpPr/>
          <p:nvPr/>
        </p:nvCxnSpPr>
        <p:spPr>
          <a:xfrm>
            <a:off x="0" y="460360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847488"/>
      </p:ext>
    </p:extLst>
  </p:cSld>
  <p:clrMap bg1="dk1" tx1="lt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Lst>
  <p:hf hdr="0" ftr="0" dt="0"/>
  <p:txStyles>
    <p:titleStyle>
      <a:lvl1pPr algn="ctr" defTabSz="685800" rtl="0" eaLnBrk="1" latinLnBrk="0" hangingPunct="1">
        <a:lnSpc>
          <a:spcPct val="90000"/>
        </a:lnSpc>
        <a:spcBef>
          <a:spcPct val="0"/>
        </a:spcBef>
        <a:buNone/>
        <a:defRPr sz="2400" b="0" i="0" kern="1200" cap="all">
          <a:solidFill>
            <a:schemeClr val="accent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gram.edu/offices/infotech/teleworking/travel.php"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travel@gram.edu" TargetMode="External"/><Relationship Id="rId2" Type="http://schemas.openxmlformats.org/officeDocument/2006/relationships/hyperlink" Target="mailto:trave@gram.edu"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www.doa.la.gov/doa/ost/statewide-card-policy/" TargetMode="External"/><Relationship Id="rId2" Type="http://schemas.openxmlformats.org/officeDocument/2006/relationships/hyperlink" Target="https://www.gram.edu/offices/infotech/teleworking/travel.php" TargetMode="External"/><Relationship Id="rId1" Type="http://schemas.openxmlformats.org/officeDocument/2006/relationships/slideLayout" Target="../slideLayouts/slideLayout16.xml"/><Relationship Id="rId4" Type="http://schemas.openxmlformats.org/officeDocument/2006/relationships/hyperlink" Target="mailto:https://www.doa.la.gov/media/yu0dpujs/ppm49-2024-07-01update.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gsa.gov/travel/plan-book/per-diem-rates" TargetMode="External"/><Relationship Id="rId2" Type="http://schemas.openxmlformats.org/officeDocument/2006/relationships/hyperlink" Target="https://allowances.state.gov/web920/per_diem.asp" TargetMode="External"/><Relationship Id="rId1" Type="http://schemas.openxmlformats.org/officeDocument/2006/relationships/slideLayout" Target="../slideLayouts/slideLayout16.xml"/><Relationship Id="rId4" Type="http://schemas.openxmlformats.org/officeDocument/2006/relationships/hyperlink" Target="https://allowances.state.gov/content.asp?content_id=114&amp;menu_id=75"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mailto:travel@gram.edu" TargetMode="Externa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6.xml"/><Relationship Id="rId16" Type="http://schemas.openxmlformats.org/officeDocument/2006/relationships/image" Target="../media/image27.sv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7.sv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2"/>
          <p:cNvSpPr/>
          <p:nvPr/>
        </p:nvSpPr>
        <p:spPr>
          <a:xfrm>
            <a:off x="2684850" y="539500"/>
            <a:ext cx="3774300" cy="3774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2"/>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b="1" cap="none">
                <a:ln w="0"/>
                <a:solidFill>
                  <a:schemeClr val="accent1"/>
                </a:solidFill>
                <a:effectLst>
                  <a:outerShdw blurRad="38100" dist="25400" dir="5400000" algn="ctr" rotWithShape="0">
                    <a:srgbClr val="6E747A">
                      <a:alpha val="43000"/>
                    </a:srgbClr>
                  </a:outerShdw>
                </a:effectLst>
              </a:rPr>
              <a:t>Grambling State University</a:t>
            </a:r>
            <a:endParaRPr sz="4000" b="1" cap="none">
              <a:ln w="0"/>
              <a:solidFill>
                <a:schemeClr val="accent1"/>
              </a:solidFill>
              <a:effectLst>
                <a:outerShdw blurRad="38100" dist="25400" dir="5400000" algn="ctr" rotWithShape="0">
                  <a:srgbClr val="6E747A">
                    <a:alpha val="43000"/>
                  </a:srgbClr>
                </a:outerShdw>
              </a:effectLst>
            </a:endParaRPr>
          </a:p>
        </p:txBody>
      </p:sp>
      <p:sp>
        <p:nvSpPr>
          <p:cNvPr id="82" name="Google Shape;82;p22"/>
          <p:cNvSpPr txBox="1">
            <a:spLocks noGrp="1"/>
          </p:cNvSpPr>
          <p:nvPr>
            <p:ph type="subTitle" idx="1"/>
          </p:nvPr>
        </p:nvSpPr>
        <p:spPr>
          <a:xfrm>
            <a:off x="1813335" y="2648402"/>
            <a:ext cx="6477804" cy="102443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cap="none">
                <a:ln w="0"/>
                <a:solidFill>
                  <a:schemeClr val="accent1"/>
                </a:solidFill>
                <a:effectLst>
                  <a:outerShdw blurRad="38100" dist="25400" dir="5400000" algn="ctr" rotWithShape="0">
                    <a:srgbClr val="6E747A">
                      <a:alpha val="43000"/>
                    </a:srgbClr>
                  </a:outerShdw>
                </a:effectLst>
              </a:rPr>
              <a:t>State Travel Card/CBA (Controlled Billed Account)</a:t>
            </a:r>
          </a:p>
          <a:p>
            <a:pPr marL="0" lvl="0" indent="0" algn="ctr" rtl="0">
              <a:spcBef>
                <a:spcPts val="0"/>
              </a:spcBef>
              <a:spcAft>
                <a:spcPts val="0"/>
              </a:spcAft>
              <a:buNone/>
            </a:pPr>
            <a:r>
              <a:rPr lang="en-US" b="1" cap="none">
                <a:ln w="0"/>
                <a:solidFill>
                  <a:schemeClr val="accent1"/>
                </a:solidFill>
                <a:effectLst>
                  <a:outerShdw blurRad="38100" dist="25400" dir="5400000" algn="ctr" rotWithShape="0">
                    <a:srgbClr val="6E747A">
                      <a:alpha val="43000"/>
                    </a:srgbClr>
                  </a:outerShdw>
                </a:effectLst>
              </a:rPr>
              <a:t>By Erin Walker</a:t>
            </a:r>
            <a:endParaRPr b="1" cap="none">
              <a:ln w="0"/>
              <a:solidFill>
                <a:schemeClr val="accent1"/>
              </a:solidFill>
              <a:effectLst>
                <a:outerShdw blurRad="38100" dist="25400" dir="5400000" algn="ctr" rotWithShape="0">
                  <a:srgbClr val="6E747A">
                    <a:alpha val="43000"/>
                  </a:srgbClr>
                </a:outerShdw>
              </a:effectLst>
            </a:endParaRPr>
          </a:p>
        </p:txBody>
      </p:sp>
      <p:grpSp>
        <p:nvGrpSpPr>
          <p:cNvPr id="83" name="Google Shape;83;p22"/>
          <p:cNvGrpSpPr/>
          <p:nvPr/>
        </p:nvGrpSpPr>
        <p:grpSpPr>
          <a:xfrm>
            <a:off x="6967625" y="394825"/>
            <a:ext cx="2582400" cy="289350"/>
            <a:chOff x="6967625" y="394825"/>
            <a:chExt cx="2582400" cy="289350"/>
          </a:xfrm>
        </p:grpSpPr>
        <p:sp>
          <p:nvSpPr>
            <p:cNvPr id="84" name="Google Shape;84;p22"/>
            <p:cNvSpPr/>
            <p:nvPr/>
          </p:nvSpPr>
          <p:spPr>
            <a:xfrm rot="-5400000">
              <a:off x="6967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2"/>
            <p:cNvSpPr/>
            <p:nvPr/>
          </p:nvSpPr>
          <p:spPr>
            <a:xfrm rot="-5400000">
              <a:off x="6967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2"/>
            <p:cNvSpPr/>
            <p:nvPr/>
          </p:nvSpPr>
          <p:spPr>
            <a:xfrm rot="-5400000">
              <a:off x="7158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2"/>
            <p:cNvSpPr/>
            <p:nvPr/>
          </p:nvSpPr>
          <p:spPr>
            <a:xfrm rot="-5400000">
              <a:off x="7158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2"/>
            <p:cNvSpPr/>
            <p:nvPr/>
          </p:nvSpPr>
          <p:spPr>
            <a:xfrm rot="-5400000">
              <a:off x="7348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2"/>
            <p:cNvSpPr/>
            <p:nvPr/>
          </p:nvSpPr>
          <p:spPr>
            <a:xfrm rot="-5400000">
              <a:off x="7348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2"/>
            <p:cNvSpPr/>
            <p:nvPr/>
          </p:nvSpPr>
          <p:spPr>
            <a:xfrm rot="-5400000">
              <a:off x="7539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2"/>
            <p:cNvSpPr/>
            <p:nvPr/>
          </p:nvSpPr>
          <p:spPr>
            <a:xfrm rot="-5400000">
              <a:off x="7539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2"/>
            <p:cNvSpPr/>
            <p:nvPr/>
          </p:nvSpPr>
          <p:spPr>
            <a:xfrm rot="-5400000">
              <a:off x="7729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2"/>
            <p:cNvSpPr/>
            <p:nvPr/>
          </p:nvSpPr>
          <p:spPr>
            <a:xfrm rot="-5400000">
              <a:off x="7729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2"/>
            <p:cNvSpPr/>
            <p:nvPr/>
          </p:nvSpPr>
          <p:spPr>
            <a:xfrm rot="-5400000">
              <a:off x="7920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2"/>
            <p:cNvSpPr/>
            <p:nvPr/>
          </p:nvSpPr>
          <p:spPr>
            <a:xfrm rot="-5400000">
              <a:off x="7920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2"/>
            <p:cNvSpPr/>
            <p:nvPr/>
          </p:nvSpPr>
          <p:spPr>
            <a:xfrm rot="-5400000">
              <a:off x="8110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2"/>
            <p:cNvSpPr/>
            <p:nvPr/>
          </p:nvSpPr>
          <p:spPr>
            <a:xfrm rot="-5400000">
              <a:off x="8110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2"/>
            <p:cNvSpPr/>
            <p:nvPr/>
          </p:nvSpPr>
          <p:spPr>
            <a:xfrm rot="-5400000">
              <a:off x="8301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2"/>
            <p:cNvSpPr/>
            <p:nvPr/>
          </p:nvSpPr>
          <p:spPr>
            <a:xfrm rot="-5400000">
              <a:off x="8301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2"/>
            <p:cNvSpPr/>
            <p:nvPr/>
          </p:nvSpPr>
          <p:spPr>
            <a:xfrm rot="-5400000">
              <a:off x="8491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2"/>
            <p:cNvSpPr/>
            <p:nvPr/>
          </p:nvSpPr>
          <p:spPr>
            <a:xfrm rot="-5400000">
              <a:off x="8491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2"/>
            <p:cNvSpPr/>
            <p:nvPr/>
          </p:nvSpPr>
          <p:spPr>
            <a:xfrm rot="-5400000">
              <a:off x="8682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2"/>
            <p:cNvSpPr/>
            <p:nvPr/>
          </p:nvSpPr>
          <p:spPr>
            <a:xfrm rot="-5400000">
              <a:off x="8682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2"/>
            <p:cNvSpPr/>
            <p:nvPr/>
          </p:nvSpPr>
          <p:spPr>
            <a:xfrm rot="-5400000">
              <a:off x="8872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2"/>
            <p:cNvSpPr/>
            <p:nvPr/>
          </p:nvSpPr>
          <p:spPr>
            <a:xfrm rot="-5400000">
              <a:off x="8872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2"/>
            <p:cNvSpPr/>
            <p:nvPr/>
          </p:nvSpPr>
          <p:spPr>
            <a:xfrm rot="-5400000">
              <a:off x="9063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2"/>
            <p:cNvSpPr/>
            <p:nvPr/>
          </p:nvSpPr>
          <p:spPr>
            <a:xfrm rot="-5400000">
              <a:off x="9063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2"/>
            <p:cNvSpPr/>
            <p:nvPr/>
          </p:nvSpPr>
          <p:spPr>
            <a:xfrm rot="-5400000">
              <a:off x="9253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2"/>
            <p:cNvSpPr/>
            <p:nvPr/>
          </p:nvSpPr>
          <p:spPr>
            <a:xfrm rot="-5400000">
              <a:off x="9253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2"/>
            <p:cNvSpPr/>
            <p:nvPr/>
          </p:nvSpPr>
          <p:spPr>
            <a:xfrm rot="-5400000">
              <a:off x="9444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2"/>
            <p:cNvSpPr/>
            <p:nvPr/>
          </p:nvSpPr>
          <p:spPr>
            <a:xfrm rot="-5400000">
              <a:off x="9444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2" name="Google Shape;112;p22"/>
          <p:cNvCxnSpPr/>
          <p:nvPr/>
        </p:nvCxnSpPr>
        <p:spPr>
          <a:xfrm>
            <a:off x="705600" y="4867850"/>
            <a:ext cx="7732800" cy="0"/>
          </a:xfrm>
          <a:prstGeom prst="straightConnector1">
            <a:avLst/>
          </a:prstGeom>
          <a:noFill/>
          <a:ln w="9525" cap="flat" cmpd="sng">
            <a:solidFill>
              <a:schemeClr val="dk1"/>
            </a:solidFill>
            <a:prstDash val="solid"/>
            <a:round/>
            <a:headEnd type="oval" w="med" len="med"/>
            <a:tailEnd type="oval" w="med" len="med"/>
          </a:ln>
        </p:spPr>
      </p:cxnSp>
      <p:grpSp>
        <p:nvGrpSpPr>
          <p:cNvPr id="113" name="Google Shape;113;p22"/>
          <p:cNvGrpSpPr/>
          <p:nvPr/>
        </p:nvGrpSpPr>
        <p:grpSpPr>
          <a:xfrm>
            <a:off x="1155575" y="394833"/>
            <a:ext cx="289350" cy="867900"/>
            <a:chOff x="1006725" y="1731408"/>
            <a:chExt cx="289350" cy="867900"/>
          </a:xfrm>
        </p:grpSpPr>
        <p:sp>
          <p:nvSpPr>
            <p:cNvPr id="114" name="Google Shape;114;p22"/>
            <p:cNvSpPr/>
            <p:nvPr/>
          </p:nvSpPr>
          <p:spPr>
            <a:xfrm>
              <a:off x="1006725" y="1731408"/>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2"/>
            <p:cNvSpPr/>
            <p:nvPr/>
          </p:nvSpPr>
          <p:spPr>
            <a:xfrm>
              <a:off x="1190175" y="1731408"/>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2"/>
            <p:cNvSpPr/>
            <p:nvPr/>
          </p:nvSpPr>
          <p:spPr>
            <a:xfrm>
              <a:off x="1006725" y="1921908"/>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2"/>
            <p:cNvSpPr/>
            <p:nvPr/>
          </p:nvSpPr>
          <p:spPr>
            <a:xfrm>
              <a:off x="1190175" y="1921908"/>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2"/>
            <p:cNvSpPr/>
            <p:nvPr/>
          </p:nvSpPr>
          <p:spPr>
            <a:xfrm>
              <a:off x="1006725" y="2112408"/>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2"/>
            <p:cNvSpPr/>
            <p:nvPr/>
          </p:nvSpPr>
          <p:spPr>
            <a:xfrm>
              <a:off x="1190175" y="2112408"/>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2"/>
            <p:cNvSpPr/>
            <p:nvPr/>
          </p:nvSpPr>
          <p:spPr>
            <a:xfrm>
              <a:off x="1006725" y="2302908"/>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2"/>
            <p:cNvSpPr/>
            <p:nvPr/>
          </p:nvSpPr>
          <p:spPr>
            <a:xfrm>
              <a:off x="1190175" y="2302908"/>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2"/>
            <p:cNvSpPr/>
            <p:nvPr/>
          </p:nvSpPr>
          <p:spPr>
            <a:xfrm>
              <a:off x="1006725" y="2493408"/>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2"/>
            <p:cNvSpPr/>
            <p:nvPr/>
          </p:nvSpPr>
          <p:spPr>
            <a:xfrm>
              <a:off x="1190175" y="2493408"/>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2">
                                            <p:txEl>
                                              <p:pRg st="0" end="0"/>
                                            </p:txEl>
                                          </p:spTgt>
                                        </p:tgtEl>
                                        <p:attrNameLst>
                                          <p:attrName>style.visibility</p:attrName>
                                        </p:attrNameLst>
                                      </p:cBhvr>
                                      <p:to>
                                        <p:strVal val="visible"/>
                                      </p:to>
                                    </p:set>
                                    <p:animEffect transition="in" filter="fade">
                                      <p:cBhvr>
                                        <p:cTn id="11" dur="500"/>
                                        <p:tgtEl>
                                          <p:spTgt spid="8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2">
                                            <p:txEl>
                                              <p:pRg st="1" end="1"/>
                                            </p:txEl>
                                          </p:spTgt>
                                        </p:tgtEl>
                                        <p:attrNameLst>
                                          <p:attrName>style.visibility</p:attrName>
                                        </p:attrNameLst>
                                      </p:cBhvr>
                                      <p:to>
                                        <p:strVal val="visible"/>
                                      </p:to>
                                    </p:set>
                                    <p:animEffect transition="in" filter="fade">
                                      <p:cBhvr>
                                        <p:cTn id="16" dur="500"/>
                                        <p:tgtEl>
                                          <p:spTgt spid="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CAA49-D054-E9D0-A83A-3084D85FAD33}"/>
              </a:ext>
            </a:extLst>
          </p:cNvPr>
          <p:cNvSpPr>
            <a:spLocks noGrp="1"/>
          </p:cNvSpPr>
          <p:nvPr>
            <p:ph type="title"/>
          </p:nvPr>
        </p:nvSpPr>
        <p:spPr>
          <a:xfrm>
            <a:off x="857250" y="457200"/>
            <a:ext cx="7406640" cy="4025590"/>
          </a:xfrm>
        </p:spPr>
        <p:txBody>
          <a:bodyPr/>
          <a:lstStyle/>
          <a:p>
            <a:pPr algn="l"/>
            <a:r>
              <a:rPr lang="en-US" sz="2800"/>
              <a:t>📋 </a:t>
            </a:r>
            <a:r>
              <a:rPr lang="en-US" sz="2800" b="1" cap="none">
                <a:ln w="0"/>
                <a:effectLst>
                  <a:outerShdw blurRad="38100" dist="25400" dir="5400000" algn="ctr" rotWithShape="0">
                    <a:srgbClr val="6E747A">
                      <a:alpha val="43000"/>
                    </a:srgbClr>
                  </a:outerShdw>
                </a:effectLst>
              </a:rPr>
              <a:t>Ready, Set... Wait! </a:t>
            </a:r>
            <a:br>
              <a:rPr lang="en-US" sz="2800" b="1" cap="none">
                <a:ln w="0"/>
                <a:effectLst>
                  <a:outerShdw blurRad="38100" dist="25400" dir="5400000" algn="ctr" rotWithShape="0">
                    <a:srgbClr val="6E747A">
                      <a:alpha val="43000"/>
                    </a:srgbClr>
                  </a:outerShdw>
                </a:effectLst>
              </a:rPr>
            </a:br>
            <a:r>
              <a:rPr lang="en-US" sz="2800" b="1" cap="none">
                <a:ln w="0"/>
                <a:effectLst>
                  <a:outerShdw blurRad="38100" dist="25400" dir="5400000" algn="ctr" rotWithShape="0">
                    <a:srgbClr val="6E747A">
                      <a:alpha val="43000"/>
                    </a:srgbClr>
                  </a:outerShdw>
                </a:effectLst>
              </a:rPr>
              <a:t>Do You Have Everything</a:t>
            </a:r>
            <a:br>
              <a:rPr lang="en-US" sz="2800" b="1" cap="none">
                <a:ln w="0"/>
                <a:effectLst>
                  <a:outerShdw blurRad="38100" dist="25400" dir="5400000" algn="ctr" rotWithShape="0">
                    <a:srgbClr val="6E747A">
                      <a:alpha val="43000"/>
                    </a:srgbClr>
                  </a:outerShdw>
                </a:effectLst>
              </a:rPr>
            </a:br>
            <a:r>
              <a:rPr lang="en-US" sz="2800" b="1" cap="none">
                <a:ln w="0"/>
                <a:effectLst>
                  <a:outerShdw blurRad="38100" dist="25400" dir="5400000" algn="ctr" rotWithShape="0">
                    <a:srgbClr val="6E747A">
                      <a:alpha val="43000"/>
                    </a:srgbClr>
                  </a:outerShdw>
                </a:effectLst>
              </a:rPr>
              <a:t> You Need?</a:t>
            </a:r>
            <a:br>
              <a:rPr lang="en-US"/>
            </a:br>
            <a:br>
              <a:rPr lang="en-US"/>
            </a:br>
            <a:br>
              <a:rPr lang="en-US"/>
            </a:br>
            <a:br>
              <a:rPr lang="en-US"/>
            </a:br>
            <a:endParaRPr lang="en-US" b="1">
              <a:solidFill>
                <a:schemeClr val="tx1"/>
              </a:solidFill>
            </a:endParaRPr>
          </a:p>
        </p:txBody>
      </p:sp>
      <p:pic>
        <p:nvPicPr>
          <p:cNvPr id="4" name="Picture 3">
            <a:extLst>
              <a:ext uri="{FF2B5EF4-FFF2-40B4-BE49-F238E27FC236}">
                <a16:creationId xmlns:a16="http://schemas.microsoft.com/office/drawing/2014/main" id="{372F6EFE-7E42-4914-A18C-331E6ED1F1B2}"/>
              </a:ext>
            </a:extLst>
          </p:cNvPr>
          <p:cNvPicPr>
            <a:picLocks noChangeAspect="1"/>
          </p:cNvPicPr>
          <p:nvPr/>
        </p:nvPicPr>
        <p:blipFill>
          <a:blip r:embed="rId2"/>
          <a:stretch>
            <a:fillRect/>
          </a:stretch>
        </p:blipFill>
        <p:spPr>
          <a:xfrm>
            <a:off x="5523202" y="579468"/>
            <a:ext cx="3012141" cy="3781053"/>
          </a:xfrm>
          <a:prstGeom prst="rect">
            <a:avLst/>
          </a:prstGeom>
        </p:spPr>
      </p:pic>
    </p:spTree>
    <p:extLst>
      <p:ext uri="{BB962C8B-B14F-4D97-AF65-F5344CB8AC3E}">
        <p14:creationId xmlns:p14="http://schemas.microsoft.com/office/powerpoint/2010/main" val="76964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7263D-A524-C0BE-7C81-C47A45D323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A868CB-3FAC-955E-DF79-67D51545FE3D}"/>
              </a:ext>
            </a:extLst>
          </p:cNvPr>
          <p:cNvSpPr>
            <a:spLocks noGrp="1"/>
          </p:cNvSpPr>
          <p:nvPr>
            <p:ph type="title"/>
          </p:nvPr>
        </p:nvSpPr>
        <p:spPr>
          <a:xfrm>
            <a:off x="1007534" y="259631"/>
            <a:ext cx="6968411" cy="786926"/>
          </a:xfrm>
        </p:spPr>
        <p:txBody>
          <a:bodyPr>
            <a:normAutofit/>
          </a:bodyPr>
          <a:lstStyle/>
          <a:p>
            <a:r>
              <a:rPr lang="en-US" sz="3600" b="1" cap="none">
                <a:ln w="0"/>
                <a:solidFill>
                  <a:schemeClr val="accent1"/>
                </a:solidFill>
                <a:effectLst>
                  <a:outerShdw blurRad="38100" dist="25400" dir="5400000" algn="ctr" rotWithShape="0">
                    <a:srgbClr val="6E747A">
                      <a:alpha val="43000"/>
                    </a:srgbClr>
                  </a:outerShdw>
                </a:effectLst>
              </a:rPr>
              <a:t>Vehicle Rental</a:t>
            </a:r>
          </a:p>
        </p:txBody>
      </p:sp>
      <p:sp>
        <p:nvSpPr>
          <p:cNvPr id="4" name="Content Placeholder 5">
            <a:extLst>
              <a:ext uri="{FF2B5EF4-FFF2-40B4-BE49-F238E27FC236}">
                <a16:creationId xmlns:a16="http://schemas.microsoft.com/office/drawing/2014/main" id="{76C155C7-0FE7-F477-E8DC-3BFB85AD6FFD}"/>
              </a:ext>
            </a:extLst>
          </p:cNvPr>
          <p:cNvSpPr txBox="1">
            <a:spLocks/>
          </p:cNvSpPr>
          <p:nvPr/>
        </p:nvSpPr>
        <p:spPr>
          <a:xfrm>
            <a:off x="588418" y="996902"/>
            <a:ext cx="7806645" cy="3549517"/>
          </a:xfrm>
          <a:prstGeom prst="rect">
            <a:avLst/>
          </a:prstGeom>
          <a:solidFill>
            <a:schemeClr val="bg2">
              <a:lumMod val="20000"/>
              <a:lumOff val="80000"/>
              <a:alpha val="15000"/>
            </a:schemeClr>
          </a:solidFill>
          <a:ln w="25400" cap="flat" cmpd="sng" algn="ctr">
            <a:solidFill>
              <a:schemeClr val="accent1">
                <a:lumMod val="75000"/>
              </a:schemeClr>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dk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dk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dk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dk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dk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dk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dk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dk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dk1"/>
                </a:solidFill>
                <a:latin typeface="+mn-lt"/>
                <a:ea typeface="+mn-ea"/>
                <a:cs typeface="+mn-cs"/>
              </a:defRPr>
            </a:lvl9pPr>
          </a:lstStyle>
          <a:p>
            <a:r>
              <a:rPr lang="en-US" sz="1400" b="1">
                <a:solidFill>
                  <a:schemeClr val="tx1"/>
                </a:solidFill>
                <a:latin typeface="Arial"/>
                <a:ea typeface="+mn-lt"/>
                <a:cs typeface="+mn-lt"/>
              </a:rPr>
              <a:t>Premium or Special Elite vehicle rentals are not permitted.</a:t>
            </a:r>
            <a:endParaRPr lang="en-US" sz="1400">
              <a:solidFill>
                <a:schemeClr val="tx1"/>
              </a:solidFill>
              <a:latin typeface="Arial"/>
              <a:cs typeface="Arial" panose="020B0604020202020204" pitchFamily="34" charset="0"/>
            </a:endParaRPr>
          </a:p>
          <a:p>
            <a:r>
              <a:rPr lang="en-US" sz="1400" b="1">
                <a:solidFill>
                  <a:schemeClr val="tx1"/>
                </a:solidFill>
                <a:latin typeface="Arial"/>
                <a:ea typeface="+mn-lt"/>
                <a:cs typeface="+mn-lt"/>
              </a:rPr>
              <a:t>Upgrades require prior approval</a:t>
            </a:r>
            <a:r>
              <a:rPr lang="en-US" sz="1400">
                <a:solidFill>
                  <a:schemeClr val="tx1"/>
                </a:solidFill>
                <a:latin typeface="Arial"/>
                <a:ea typeface="+mn-lt"/>
                <a:cs typeface="+mn-lt"/>
              </a:rPr>
              <a:t> and must be obtained </a:t>
            </a:r>
            <a:r>
              <a:rPr lang="en-US" sz="1400" b="1">
                <a:solidFill>
                  <a:schemeClr val="tx1"/>
                </a:solidFill>
                <a:latin typeface="Arial"/>
                <a:ea typeface="+mn-lt"/>
                <a:cs typeface="+mn-lt"/>
              </a:rPr>
              <a:t>before</a:t>
            </a:r>
            <a:r>
              <a:rPr lang="en-US" sz="1400">
                <a:solidFill>
                  <a:schemeClr val="tx1"/>
                </a:solidFill>
                <a:latin typeface="Arial"/>
                <a:ea typeface="+mn-lt"/>
                <a:cs typeface="+mn-lt"/>
              </a:rPr>
              <a:t> making a reservation.</a:t>
            </a:r>
            <a:endParaRPr lang="en-US" sz="1400">
              <a:solidFill>
                <a:schemeClr val="tx1"/>
              </a:solidFill>
              <a:latin typeface="Arial"/>
              <a:cs typeface="Arial"/>
            </a:endParaRPr>
          </a:p>
          <a:p>
            <a:r>
              <a:rPr lang="en-US" sz="1400" b="1">
                <a:solidFill>
                  <a:schemeClr val="tx1"/>
                </a:solidFill>
                <a:latin typeface="Arial"/>
                <a:ea typeface="+mn-lt"/>
                <a:cs typeface="+mn-lt"/>
              </a:rPr>
              <a:t>Travelers must provide Ms. Becky Fields</a:t>
            </a:r>
            <a:r>
              <a:rPr lang="en-US" sz="1400">
                <a:solidFill>
                  <a:schemeClr val="tx1"/>
                </a:solidFill>
                <a:latin typeface="Arial"/>
                <a:ea typeface="+mn-lt"/>
                <a:cs typeface="+mn-lt"/>
              </a:rPr>
              <a:t> with an approved </a:t>
            </a:r>
            <a:r>
              <a:rPr lang="en-US" sz="1400" b="1">
                <a:solidFill>
                  <a:schemeClr val="tx1"/>
                </a:solidFill>
                <a:latin typeface="Arial"/>
                <a:ea typeface="+mn-lt"/>
                <a:cs typeface="+mn-lt"/>
              </a:rPr>
              <a:t>Travel Authorization (TA)</a:t>
            </a:r>
            <a:r>
              <a:rPr lang="en-US" sz="1400">
                <a:solidFill>
                  <a:schemeClr val="tx1"/>
                </a:solidFill>
                <a:latin typeface="Arial"/>
                <a:ea typeface="+mn-lt"/>
                <a:cs typeface="+mn-lt"/>
              </a:rPr>
              <a:t> and </a:t>
            </a:r>
            <a:r>
              <a:rPr lang="en-US" sz="1400" b="1">
                <a:solidFill>
                  <a:schemeClr val="tx1"/>
                </a:solidFill>
                <a:latin typeface="Arial"/>
                <a:ea typeface="+mn-lt"/>
                <a:cs typeface="+mn-lt"/>
              </a:rPr>
              <a:t>Encumbrance</a:t>
            </a:r>
            <a:r>
              <a:rPr lang="en-US" sz="1400">
                <a:solidFill>
                  <a:schemeClr val="tx1"/>
                </a:solidFill>
                <a:latin typeface="Arial"/>
                <a:ea typeface="+mn-lt"/>
                <a:cs typeface="+mn-lt"/>
              </a:rPr>
              <a:t> to obtain a </a:t>
            </a:r>
            <a:r>
              <a:rPr lang="en-US" sz="1400" b="1">
                <a:solidFill>
                  <a:schemeClr val="tx1"/>
                </a:solidFill>
                <a:latin typeface="Arial"/>
                <a:ea typeface="+mn-lt"/>
                <a:cs typeface="+mn-lt"/>
              </a:rPr>
              <a:t>University Gas Card</a:t>
            </a:r>
            <a:r>
              <a:rPr lang="en-US" sz="1400">
                <a:solidFill>
                  <a:schemeClr val="tx1"/>
                </a:solidFill>
                <a:latin typeface="Arial"/>
                <a:ea typeface="+mn-lt"/>
                <a:cs typeface="+mn-lt"/>
              </a:rPr>
              <a:t>.</a:t>
            </a:r>
            <a:endParaRPr lang="en-US" sz="1400">
              <a:solidFill>
                <a:schemeClr val="tx1"/>
              </a:solidFill>
              <a:latin typeface="Arial"/>
              <a:cs typeface="Arial"/>
            </a:endParaRPr>
          </a:p>
          <a:p>
            <a:r>
              <a:rPr lang="en-US" sz="1400" b="1">
                <a:solidFill>
                  <a:schemeClr val="tx1"/>
                </a:solidFill>
                <a:latin typeface="Arial"/>
                <a:ea typeface="+mn-lt"/>
                <a:cs typeface="+mn-lt"/>
              </a:rPr>
              <a:t>Prior approval is required</a:t>
            </a:r>
            <a:r>
              <a:rPr lang="en-US" sz="1400">
                <a:solidFill>
                  <a:schemeClr val="tx1"/>
                </a:solidFill>
                <a:latin typeface="Arial"/>
                <a:ea typeface="+mn-lt"/>
                <a:cs typeface="+mn-lt"/>
              </a:rPr>
              <a:t> for any vehicle upgrades and/or </a:t>
            </a:r>
            <a:r>
              <a:rPr lang="en-US" sz="1400" b="1">
                <a:solidFill>
                  <a:schemeClr val="tx1"/>
                </a:solidFill>
                <a:latin typeface="Arial"/>
                <a:ea typeface="+mn-lt"/>
                <a:cs typeface="+mn-lt"/>
              </a:rPr>
              <a:t>out-of-state rentals</a:t>
            </a:r>
            <a:r>
              <a:rPr lang="en-US" sz="1400">
                <a:solidFill>
                  <a:schemeClr val="tx1"/>
                </a:solidFill>
                <a:latin typeface="Arial"/>
                <a:ea typeface="+mn-lt"/>
                <a:cs typeface="+mn-lt"/>
              </a:rPr>
              <a:t>.</a:t>
            </a:r>
            <a:endParaRPr lang="en-US" sz="1400">
              <a:solidFill>
                <a:schemeClr val="tx1"/>
              </a:solidFill>
              <a:latin typeface="Arial"/>
              <a:cs typeface="Arial"/>
            </a:endParaRPr>
          </a:p>
          <a:p>
            <a:r>
              <a:rPr lang="en-US" sz="1400">
                <a:solidFill>
                  <a:schemeClr val="tx1"/>
                </a:solidFill>
                <a:latin typeface="Arial"/>
                <a:ea typeface="+mn-lt"/>
                <a:cs typeface="+mn-lt"/>
              </a:rPr>
              <a:t>A formal written justification must be submitted to the </a:t>
            </a:r>
            <a:r>
              <a:rPr lang="en-US" sz="1400" b="1">
                <a:solidFill>
                  <a:schemeClr val="tx1"/>
                </a:solidFill>
                <a:latin typeface="Arial"/>
                <a:ea typeface="+mn-lt"/>
                <a:cs typeface="+mn-lt"/>
              </a:rPr>
              <a:t>Vice President and President</a:t>
            </a:r>
            <a:r>
              <a:rPr lang="en-US" sz="1400">
                <a:solidFill>
                  <a:schemeClr val="tx1"/>
                </a:solidFill>
                <a:latin typeface="Arial"/>
                <a:ea typeface="+mn-lt"/>
                <a:cs typeface="+mn-lt"/>
              </a:rPr>
              <a:t>.</a:t>
            </a:r>
            <a:endParaRPr lang="en-US" sz="1400">
              <a:solidFill>
                <a:schemeClr val="tx1"/>
              </a:solidFill>
              <a:latin typeface="Arial"/>
              <a:cs typeface="Arial"/>
            </a:endParaRPr>
          </a:p>
          <a:p>
            <a:pPr lvl="1">
              <a:spcAft>
                <a:spcPts val="0"/>
              </a:spcAft>
              <a:buFont typeface="Courier New" pitchFamily="34" charset="0"/>
              <a:buChar char="o"/>
            </a:pPr>
            <a:r>
              <a:rPr lang="en-US" sz="1250">
                <a:solidFill>
                  <a:schemeClr val="tx1"/>
                </a:solidFill>
                <a:latin typeface="Arial"/>
                <a:ea typeface="+mn-lt"/>
                <a:cs typeface="+mn-lt"/>
              </a:rPr>
              <a:t>Requests must be routed through the </a:t>
            </a:r>
            <a:r>
              <a:rPr lang="en-US" sz="1250" b="1">
                <a:solidFill>
                  <a:schemeClr val="tx1"/>
                </a:solidFill>
                <a:latin typeface="Arial"/>
                <a:ea typeface="+mn-lt"/>
                <a:cs typeface="+mn-lt"/>
              </a:rPr>
              <a:t>Program Administrator</a:t>
            </a:r>
            <a:r>
              <a:rPr lang="en-US" sz="1250">
                <a:solidFill>
                  <a:schemeClr val="tx1"/>
                </a:solidFill>
                <a:latin typeface="Arial"/>
                <a:ea typeface="+mn-lt"/>
                <a:cs typeface="+mn-lt"/>
              </a:rPr>
              <a:t> for required signatures.</a:t>
            </a:r>
            <a:endParaRPr lang="en-US" sz="1250">
              <a:solidFill>
                <a:schemeClr val="tx1"/>
              </a:solidFill>
              <a:latin typeface="Arial"/>
              <a:cs typeface="Arial"/>
            </a:endParaRPr>
          </a:p>
          <a:p>
            <a:pPr lvl="1">
              <a:spcAft>
                <a:spcPts val="0"/>
              </a:spcAft>
              <a:buFont typeface="Courier New" pitchFamily="34" charset="0"/>
              <a:buChar char="o"/>
            </a:pPr>
            <a:r>
              <a:rPr lang="en-US" sz="1250" i="1">
                <a:solidFill>
                  <a:schemeClr val="tx1"/>
                </a:solidFill>
                <a:latin typeface="Arial"/>
                <a:ea typeface="+mn-lt"/>
                <a:cs typeface="+mn-lt"/>
              </a:rPr>
              <a:t>Approval template is available on the Travel website.</a:t>
            </a:r>
            <a:endParaRPr lang="en-US" sz="1250">
              <a:solidFill>
                <a:schemeClr val="tx1"/>
              </a:solidFill>
              <a:latin typeface="Arial"/>
              <a:cs typeface="Arial"/>
            </a:endParaRPr>
          </a:p>
          <a:p>
            <a:r>
              <a:rPr lang="en-US" sz="1400" b="1">
                <a:solidFill>
                  <a:schemeClr val="tx1"/>
                </a:solidFill>
                <a:latin typeface="Arial"/>
                <a:ea typeface="+mn-lt"/>
                <a:cs typeface="+mn-lt"/>
              </a:rPr>
              <a:t>Refueling charges and violations (including citations) are not permitted.</a:t>
            </a:r>
            <a:endParaRPr lang="en-US" sz="1400">
              <a:solidFill>
                <a:schemeClr val="tx1"/>
              </a:solidFill>
              <a:latin typeface="Arial"/>
              <a:cs typeface="Arial"/>
            </a:endParaRPr>
          </a:p>
          <a:p>
            <a:r>
              <a:rPr lang="en-US" sz="1400">
                <a:solidFill>
                  <a:schemeClr val="tx1"/>
                </a:solidFill>
                <a:latin typeface="Arial"/>
                <a:ea typeface="+mn-lt"/>
                <a:cs typeface="+mn-lt"/>
              </a:rPr>
              <a:t>The cardholder and approver must ensure the traveler reimburses Grambling State University within three (3) business days following travel for any refueling or other charges not related to official travel on the CBA card.</a:t>
            </a:r>
            <a:endParaRPr lang="en-US" sz="1400">
              <a:solidFill>
                <a:schemeClr val="tx1"/>
              </a:solidFill>
              <a:latin typeface="Arial"/>
            </a:endParaRPr>
          </a:p>
          <a:p>
            <a:pPr>
              <a:lnSpc>
                <a:spcPct val="100000"/>
              </a:lnSpc>
              <a:spcBef>
                <a:spcPts val="1200"/>
              </a:spcBef>
            </a:pPr>
            <a:endParaRPr lang="en-US" sz="21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72628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fade">
                                      <p:cBhvr>
                                        <p:cTn id="52" dur="1000"/>
                                        <p:tgtEl>
                                          <p:spTgt spid="4">
                                            <p:txEl>
                                              <p:pRg st="6" end="6"/>
                                            </p:txEl>
                                          </p:spTgt>
                                        </p:tgtEl>
                                      </p:cBhvr>
                                    </p:animEffect>
                                    <p:anim calcmode="lin" valueType="num">
                                      <p:cBhvr>
                                        <p:cTn id="5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Effect transition="in" filter="fade">
                                      <p:cBhvr>
                                        <p:cTn id="59" dur="1000"/>
                                        <p:tgtEl>
                                          <p:spTgt spid="4">
                                            <p:txEl>
                                              <p:pRg st="7" end="7"/>
                                            </p:txEl>
                                          </p:spTgt>
                                        </p:tgtEl>
                                      </p:cBhvr>
                                    </p:animEffect>
                                    <p:anim calcmode="lin" valueType="num">
                                      <p:cBhvr>
                                        <p:cTn id="6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Effect transition="in" filter="fade">
                                      <p:cBhvr>
                                        <p:cTn id="66" dur="1000"/>
                                        <p:tgtEl>
                                          <p:spTgt spid="4">
                                            <p:txEl>
                                              <p:pRg st="8" end="8"/>
                                            </p:txEl>
                                          </p:spTgt>
                                        </p:tgtEl>
                                      </p:cBhvr>
                                    </p:animEffect>
                                    <p:anim calcmode="lin" valueType="num">
                                      <p:cBhvr>
                                        <p:cTn id="6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16718"/>
            <a:ext cx="9144000" cy="1879488"/>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4597003"/>
            <a:ext cx="9144000" cy="557213"/>
          </a:xfrm>
          <a:prstGeom prst="rect">
            <a:avLst/>
          </a:prstGeom>
        </p:spPr>
      </p:pic>
      <p:cxnSp>
        <p:nvCxnSpPr>
          <p:cNvPr id="14" name="Straight Connector 13">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603606"/>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BB3138D2-3343-4B8A-A164-B42501B33F4B}"/>
              </a:ext>
            </a:extLst>
          </p:cNvPr>
          <p:cNvSpPr>
            <a:spLocks noGrp="1"/>
          </p:cNvSpPr>
          <p:nvPr>
            <p:ph type="title"/>
          </p:nvPr>
        </p:nvSpPr>
        <p:spPr>
          <a:xfrm>
            <a:off x="1088685" y="603390"/>
            <a:ext cx="3132611" cy="786926"/>
          </a:xfrm>
        </p:spPr>
        <p:txBody>
          <a:bodyPr vert="horz" lIns="91440" tIns="45720" rIns="91440" bIns="45720" rtlCol="0" anchor="ctr">
            <a:normAutofit/>
          </a:bodyPr>
          <a:lstStyle/>
          <a:p>
            <a:pPr defTabSz="914400">
              <a:spcBef>
                <a:spcPct val="0"/>
              </a:spcBef>
            </a:pPr>
            <a:r>
              <a:rPr lang="en-US" sz="2500" b="1">
                <a:ln w="0"/>
              </a:rPr>
              <a:t>Vehicle Rental Form</a:t>
            </a:r>
          </a:p>
        </p:txBody>
      </p:sp>
      <p:sp>
        <p:nvSpPr>
          <p:cNvPr id="4" name="Subtitle 3">
            <a:extLst>
              <a:ext uri="{FF2B5EF4-FFF2-40B4-BE49-F238E27FC236}">
                <a16:creationId xmlns:a16="http://schemas.microsoft.com/office/drawing/2014/main" id="{053A8025-DDE3-41FB-83DF-2EBB376728CA}"/>
              </a:ext>
            </a:extLst>
          </p:cNvPr>
          <p:cNvSpPr>
            <a:spLocks noGrp="1"/>
          </p:cNvSpPr>
          <p:nvPr>
            <p:ph type="subTitle" idx="1"/>
          </p:nvPr>
        </p:nvSpPr>
        <p:spPr>
          <a:xfrm>
            <a:off x="1088685" y="1392183"/>
            <a:ext cx="3129387" cy="3084407"/>
          </a:xfrm>
        </p:spPr>
        <p:txBody>
          <a:bodyPr vert="horz" lIns="91440" tIns="45720" rIns="91440" bIns="45720" rtlCol="0" anchor="t">
            <a:normAutofit fontScale="70000" lnSpcReduction="20000"/>
          </a:bodyPr>
          <a:lstStyle/>
          <a:p>
            <a:pPr indent="-228600" defTabSz="914400">
              <a:lnSpc>
                <a:spcPct val="120000"/>
              </a:lnSpc>
              <a:spcAft>
                <a:spcPts val="600"/>
              </a:spcAft>
              <a:buSzPct val="100000"/>
              <a:buFont typeface="Arial" panose="020B0604020202020204" pitchFamily="34" charset="0"/>
              <a:buChar char="•"/>
            </a:pPr>
            <a:r>
              <a:rPr lang="en-US" sz="2300">
                <a:latin typeface="Arial"/>
                <a:ea typeface="+mn-lt"/>
                <a:cs typeface="+mn-lt"/>
              </a:rPr>
              <a:t>Per OST (Office of State Travel) policy, travelers must complete the State-required Driver Defense Course and hold a valid driver’s license in good standing to be authorized to rent a vehicle.</a:t>
            </a:r>
            <a:endParaRPr lang="en-US" sz="2300">
              <a:latin typeface="Arial"/>
              <a:ea typeface="+mn-lt"/>
              <a:cs typeface="Arial" panose="020B0604020202020204" pitchFamily="34" charset="0"/>
            </a:endParaRPr>
          </a:p>
          <a:p>
            <a:pPr indent="-228600" defTabSz="914400">
              <a:lnSpc>
                <a:spcPct val="120000"/>
              </a:lnSpc>
              <a:spcAft>
                <a:spcPts val="600"/>
              </a:spcAft>
              <a:buSzPct val="100000"/>
              <a:buFont typeface="Arial" panose="020B0604020202020204" pitchFamily="34" charset="0"/>
              <a:buChar char="•"/>
            </a:pPr>
            <a:r>
              <a:rPr lang="en-US" sz="2300">
                <a:latin typeface="Arial"/>
                <a:ea typeface="+mn-lt"/>
                <a:cs typeface="+mn-lt"/>
              </a:rPr>
              <a:t>Premium or Special Elite vehicle upgrades are not permitted, per the University or OST.</a:t>
            </a:r>
            <a:endParaRPr lang="en-US" sz="2300">
              <a:latin typeface="Arial"/>
              <a:cs typeface="Arial" panose="020B0604020202020204" pitchFamily="34" charset="0"/>
            </a:endParaRPr>
          </a:p>
          <a:p>
            <a:pPr indent="-228600" defTabSz="914400">
              <a:lnSpc>
                <a:spcPct val="120000"/>
              </a:lnSpc>
              <a:spcAft>
                <a:spcPts val="600"/>
              </a:spcAft>
              <a:buSzPct val="100000"/>
              <a:buFont typeface="Arial" panose="020B0604020202020204" pitchFamily="34" charset="0"/>
              <a:buChar char="•"/>
            </a:pPr>
            <a:endParaRPr lang="en-US"/>
          </a:p>
        </p:txBody>
      </p:sp>
      <p:pic>
        <p:nvPicPr>
          <p:cNvPr id="5" name="Picture Placeholder 4">
            <a:extLst>
              <a:ext uri="{FF2B5EF4-FFF2-40B4-BE49-F238E27FC236}">
                <a16:creationId xmlns:a16="http://schemas.microsoft.com/office/drawing/2014/main" id="{33971A17-FA27-4069-9DE1-0895883A49E5}"/>
              </a:ext>
            </a:extLst>
          </p:cNvPr>
          <p:cNvPicPr>
            <a:picLocks noGrp="1" noChangeAspect="1"/>
          </p:cNvPicPr>
          <p:nvPr>
            <p:ph type="pic" idx="2"/>
          </p:nvPr>
        </p:nvPicPr>
        <p:blipFill>
          <a:blip r:embed="rId3"/>
          <a:srcRect t="2382" b="2382"/>
          <a:stretch>
            <a:fillRect/>
          </a:stretch>
        </p:blipFill>
        <p:spPr>
          <a:xfrm>
            <a:off x="5132558" y="604187"/>
            <a:ext cx="2596830" cy="3495571"/>
          </a:xfrm>
          <a:prstGeom prst="rect">
            <a:avLst/>
          </a:prstGeom>
        </p:spPr>
      </p:pic>
    </p:spTree>
    <p:extLst>
      <p:ext uri="{BB962C8B-B14F-4D97-AF65-F5344CB8AC3E}">
        <p14:creationId xmlns:p14="http://schemas.microsoft.com/office/powerpoint/2010/main" val="95999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5"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ppt_w</p:attrName>
                                        </p:attrNameLst>
                                      </p:cBhvr>
                                      <p:tavLst>
                                        <p:tav tm="0" fmla="#ppt_w*sin(2.5*pi*$)">
                                          <p:val>
                                            <p:fltVal val="0"/>
                                          </p:val>
                                        </p:tav>
                                        <p:tav tm="100000">
                                          <p:val>
                                            <p:fltVal val="1"/>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FF1CB6-D0E6-C3AE-1C54-4D84CABEE3BB}"/>
              </a:ext>
            </a:extLst>
          </p:cNvPr>
          <p:cNvSpPr>
            <a:spLocks noGrp="1"/>
          </p:cNvSpPr>
          <p:nvPr>
            <p:ph type="title"/>
          </p:nvPr>
        </p:nvSpPr>
        <p:spPr/>
        <p:txBody>
          <a:bodyPr/>
          <a:lstStyle/>
          <a:p>
            <a:r>
              <a:rPr lang="en-US" b="1"/>
              <a:t>Hotel/Lodging</a:t>
            </a:r>
          </a:p>
        </p:txBody>
      </p:sp>
      <p:sp>
        <p:nvSpPr>
          <p:cNvPr id="5" name="Text Placeholder 4">
            <a:extLst>
              <a:ext uri="{FF2B5EF4-FFF2-40B4-BE49-F238E27FC236}">
                <a16:creationId xmlns:a16="http://schemas.microsoft.com/office/drawing/2014/main" id="{1D90475D-8ED7-04B6-9286-DBD158889C55}"/>
              </a:ext>
            </a:extLst>
          </p:cNvPr>
          <p:cNvSpPr>
            <a:spLocks noGrp="1"/>
          </p:cNvSpPr>
          <p:nvPr>
            <p:ph type="body" idx="1"/>
          </p:nvPr>
        </p:nvSpPr>
        <p:spPr/>
        <p:txBody>
          <a:bodyPr/>
          <a:lstStyle/>
          <a:p>
            <a:pPr>
              <a:buNone/>
            </a:pPr>
            <a:r>
              <a:rPr lang="en-US" b="1" u="sng">
                <a:latin typeface="Arial"/>
                <a:cs typeface="Arial"/>
              </a:rPr>
              <a:t>Requirements</a:t>
            </a:r>
            <a:endParaRPr lang="en-US" u="sng">
              <a:latin typeface="Arial"/>
              <a:cs typeface="Arial"/>
            </a:endParaRPr>
          </a:p>
          <a:p>
            <a:pPr marL="285750" indent="-285750"/>
            <a:r>
              <a:rPr lang="en-US">
                <a:latin typeface="Arial"/>
                <a:ea typeface="+mn-lt"/>
                <a:cs typeface="+mn-lt"/>
              </a:rPr>
              <a:t>Reservation confirmation number must be </a:t>
            </a:r>
            <a:r>
              <a:rPr lang="en-US" b="1">
                <a:latin typeface="Arial"/>
                <a:ea typeface="+mn-lt"/>
                <a:cs typeface="+mn-lt"/>
              </a:rPr>
              <a:t>in the traveler’s name</a:t>
            </a:r>
            <a:endParaRPr lang="en-US">
              <a:latin typeface="Arial"/>
              <a:cs typeface="Arial"/>
            </a:endParaRPr>
          </a:p>
          <a:p>
            <a:pPr marL="285750" indent="-285750"/>
            <a:r>
              <a:rPr lang="en-US" b="1">
                <a:latin typeface="Arial"/>
                <a:ea typeface="+mn-lt"/>
                <a:cs typeface="+mn-lt"/>
              </a:rPr>
              <a:t>Screenshot of the GSA rate</a:t>
            </a:r>
            <a:r>
              <a:rPr lang="en-US">
                <a:latin typeface="Arial"/>
                <a:ea typeface="+mn-lt"/>
                <a:cs typeface="+mn-lt"/>
              </a:rPr>
              <a:t> for the destination area is required</a:t>
            </a:r>
            <a:endParaRPr lang="en-US">
              <a:latin typeface="Arial"/>
              <a:cs typeface="Arial"/>
            </a:endParaRPr>
          </a:p>
          <a:p>
            <a:pPr marL="285750" indent="-285750"/>
            <a:r>
              <a:rPr lang="en-US" b="1">
                <a:latin typeface="Arial"/>
                <a:ea typeface="+mn-lt"/>
                <a:cs typeface="+mn-lt"/>
              </a:rPr>
              <a:t>Prior approval from the Vice President and President</a:t>
            </a:r>
            <a:r>
              <a:rPr lang="en-US">
                <a:latin typeface="Arial"/>
                <a:ea typeface="+mn-lt"/>
                <a:cs typeface="+mn-lt"/>
              </a:rPr>
              <a:t> is required if lodging exceeds the GSA rate, in accordance with University policy</a:t>
            </a:r>
            <a:endParaRPr lang="en-US">
              <a:latin typeface="Arial"/>
              <a:cs typeface="Arial"/>
            </a:endParaRPr>
          </a:p>
          <a:p>
            <a:pPr marL="285750" indent="-285750"/>
            <a:r>
              <a:rPr lang="en-US">
                <a:latin typeface="Arial"/>
                <a:ea typeface="+mn-lt"/>
                <a:cs typeface="+mn-lt"/>
              </a:rPr>
              <a:t>A </a:t>
            </a:r>
            <a:r>
              <a:rPr lang="en-US" b="1">
                <a:latin typeface="Arial"/>
                <a:ea typeface="+mn-lt"/>
                <a:cs typeface="+mn-lt"/>
              </a:rPr>
              <a:t>personal credit card is required at check-in</a:t>
            </a:r>
            <a:endParaRPr lang="en-US">
              <a:latin typeface="Arial"/>
              <a:cs typeface="Arial"/>
            </a:endParaRPr>
          </a:p>
          <a:p>
            <a:pPr marL="1200150" lvl="1" indent="-285750">
              <a:lnSpc>
                <a:spcPct val="114999"/>
              </a:lnSpc>
            </a:pPr>
            <a:r>
              <a:rPr lang="en-US" sz="1400" b="1" u="sng">
                <a:solidFill>
                  <a:srgbClr val="FF0000"/>
                </a:solidFill>
                <a:latin typeface="Arial"/>
                <a:ea typeface="+mn-lt"/>
                <a:cs typeface="+mn-lt"/>
              </a:rPr>
              <a:t>No incidental charges</a:t>
            </a:r>
            <a:r>
              <a:rPr lang="en-US" sz="1400">
                <a:solidFill>
                  <a:schemeClr val="tx1"/>
                </a:solidFill>
                <a:latin typeface="Arial"/>
                <a:ea typeface="+mn-lt"/>
                <a:cs typeface="+mn-lt"/>
              </a:rPr>
              <a:t> are allowed on the University </a:t>
            </a:r>
            <a:r>
              <a:rPr lang="en-US" sz="1400" b="1">
                <a:solidFill>
                  <a:schemeClr val="tx1"/>
                </a:solidFill>
                <a:latin typeface="Arial"/>
                <a:ea typeface="+mn-lt"/>
                <a:cs typeface="+mn-lt"/>
              </a:rPr>
              <a:t>CBA card</a:t>
            </a:r>
            <a:endParaRPr lang="en-US" sz="1400">
              <a:solidFill>
                <a:schemeClr val="tx1"/>
              </a:solidFill>
              <a:latin typeface="Arial"/>
              <a:cs typeface="Arial"/>
            </a:endParaRPr>
          </a:p>
          <a:p>
            <a:pPr marL="285750" indent="-285750"/>
            <a:r>
              <a:rPr lang="en-US" b="1">
                <a:latin typeface="Arial"/>
                <a:ea typeface="+mn-lt"/>
                <a:cs typeface="+mn-lt"/>
              </a:rPr>
              <a:t>Louisiana hotels must honor the University’s tax-exempt status</a:t>
            </a:r>
            <a:endParaRPr lang="en-US">
              <a:latin typeface="Arial"/>
              <a:cs typeface="Arial"/>
            </a:endParaRPr>
          </a:p>
          <a:p>
            <a:pPr marL="1200150" lvl="1" indent="-285750">
              <a:lnSpc>
                <a:spcPct val="114999"/>
              </a:lnSpc>
            </a:pPr>
            <a:r>
              <a:rPr lang="en-US" sz="1400">
                <a:solidFill>
                  <a:schemeClr val="tx1"/>
                </a:solidFill>
                <a:latin typeface="Arial"/>
                <a:ea typeface="+mn-lt"/>
                <a:cs typeface="+mn-lt"/>
              </a:rPr>
              <a:t>If taxes appear on the final invoice, the </a:t>
            </a:r>
            <a:r>
              <a:rPr lang="en-US" sz="1400" b="1">
                <a:solidFill>
                  <a:schemeClr val="tx1"/>
                </a:solidFill>
                <a:latin typeface="Arial"/>
                <a:ea typeface="+mn-lt"/>
                <a:cs typeface="+mn-lt"/>
              </a:rPr>
              <a:t>traveler must have them removed prior to checkout</a:t>
            </a:r>
            <a:endParaRPr lang="en-US" sz="1400">
              <a:solidFill>
                <a:schemeClr val="tx1"/>
              </a:solidFill>
              <a:latin typeface="Arial"/>
              <a:cs typeface="Arial"/>
            </a:endParaRPr>
          </a:p>
          <a:p>
            <a:pPr lvl="1" indent="0">
              <a:lnSpc>
                <a:spcPct val="114999"/>
              </a:lnSpc>
              <a:buNone/>
            </a:pPr>
            <a:endParaRPr lang="en-US" b="1" u="sng">
              <a:solidFill>
                <a:schemeClr val="tx1"/>
              </a:solidFill>
              <a:latin typeface="Arial"/>
              <a:cs typeface="Arial"/>
            </a:endParaRPr>
          </a:p>
          <a:p>
            <a:pPr>
              <a:buNone/>
            </a:pPr>
            <a:r>
              <a:rPr lang="en-US" b="1" u="sng">
                <a:latin typeface="Arial"/>
                <a:cs typeface="Arial"/>
              </a:rPr>
              <a:t>Consequences of Non-Compliance</a:t>
            </a:r>
            <a:endParaRPr lang="en-US" u="sng">
              <a:latin typeface="Arial"/>
              <a:cs typeface="Arial"/>
            </a:endParaRPr>
          </a:p>
          <a:p>
            <a:pPr marL="285750" indent="-285750"/>
            <a:r>
              <a:rPr lang="en-US">
                <a:latin typeface="Arial"/>
                <a:ea typeface="+mn-lt"/>
                <a:cs typeface="+mn-lt"/>
              </a:rPr>
              <a:t>Travel requests may be </a:t>
            </a:r>
            <a:r>
              <a:rPr lang="en-US" b="1">
                <a:latin typeface="Arial"/>
                <a:ea typeface="+mn-lt"/>
                <a:cs typeface="+mn-lt"/>
              </a:rPr>
              <a:t>delayed or denied</a:t>
            </a:r>
            <a:endParaRPr lang="en-US">
              <a:latin typeface="Arial"/>
              <a:cs typeface="Arial"/>
            </a:endParaRPr>
          </a:p>
          <a:p>
            <a:pPr marL="285750" indent="-285750"/>
            <a:r>
              <a:rPr lang="en-US">
                <a:latin typeface="Arial"/>
                <a:ea typeface="+mn-lt"/>
                <a:cs typeface="+mn-lt"/>
              </a:rPr>
              <a:t>The </a:t>
            </a:r>
            <a:r>
              <a:rPr lang="en-US" b="1">
                <a:latin typeface="Arial"/>
                <a:ea typeface="+mn-lt"/>
                <a:cs typeface="+mn-lt"/>
              </a:rPr>
              <a:t>traveler, cardholder, and approver</a:t>
            </a:r>
            <a:r>
              <a:rPr lang="en-US">
                <a:latin typeface="Arial"/>
                <a:ea typeface="+mn-lt"/>
                <a:cs typeface="+mn-lt"/>
              </a:rPr>
              <a:t> will be responsible for any </a:t>
            </a:r>
            <a:r>
              <a:rPr lang="en-US" b="1">
                <a:latin typeface="Arial"/>
                <a:ea typeface="+mn-lt"/>
                <a:cs typeface="+mn-lt"/>
              </a:rPr>
              <a:t>incidental charges</a:t>
            </a:r>
            <a:endParaRPr lang="en-US">
              <a:latin typeface="Arial"/>
              <a:cs typeface="Arial"/>
            </a:endParaRPr>
          </a:p>
          <a:p>
            <a:pPr marL="158750" indent="0">
              <a:buNone/>
            </a:pPr>
            <a:endParaRPr lang="en-US"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9256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83EAA59-24DC-4627-AB66-12602B762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16718"/>
            <a:ext cx="9144000" cy="1879488"/>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337D7E9F-40E2-421F-8428-EF1ED3BD53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4597003"/>
            <a:ext cx="9144000" cy="557213"/>
          </a:xfrm>
          <a:prstGeom prst="rect">
            <a:avLst/>
          </a:prstGeom>
        </p:spPr>
      </p:pic>
      <p:cxnSp>
        <p:nvCxnSpPr>
          <p:cNvPr id="17" name="Straight Connector 16">
            <a:extLst>
              <a:ext uri="{FF2B5EF4-FFF2-40B4-BE49-F238E27FC236}">
                <a16:creationId xmlns:a16="http://schemas.microsoft.com/office/drawing/2014/main" id="{42928F44-8AA2-4E03-A7D3-F2A035E975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603606"/>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itle 3">
            <a:extLst>
              <a:ext uri="{FF2B5EF4-FFF2-40B4-BE49-F238E27FC236}">
                <a16:creationId xmlns:a16="http://schemas.microsoft.com/office/drawing/2014/main" id="{9B655B5A-C70A-C7E4-97B0-69CA542F9AE7}"/>
              </a:ext>
            </a:extLst>
          </p:cNvPr>
          <p:cNvSpPr>
            <a:spLocks noGrp="1"/>
          </p:cNvSpPr>
          <p:nvPr>
            <p:ph type="title"/>
          </p:nvPr>
        </p:nvSpPr>
        <p:spPr>
          <a:xfrm>
            <a:off x="111513" y="1727285"/>
            <a:ext cx="3431242" cy="2005648"/>
          </a:xfrm>
        </p:spPr>
        <p:txBody>
          <a:bodyPr vert="horz" lIns="91440" tIns="45720" rIns="91440" bIns="45720" rtlCol="0" anchor="t">
            <a:normAutofit/>
          </a:bodyPr>
          <a:lstStyle/>
          <a:p>
            <a:pPr defTabSz="914400">
              <a:spcBef>
                <a:spcPct val="0"/>
              </a:spcBef>
            </a:pPr>
            <a:r>
              <a:rPr lang="en-US" sz="3200" b="1"/>
              <a:t>Airfare Requirement</a:t>
            </a:r>
          </a:p>
        </p:txBody>
      </p:sp>
      <p:cxnSp>
        <p:nvCxnSpPr>
          <p:cNvPr id="23" name="Straight Connector 2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1609906"/>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0"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2341872"/>
            <a:ext cx="2647617" cy="78692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a:p>
        </p:txBody>
      </p:sp>
      <p:cxnSp>
        <p:nvCxnSpPr>
          <p:cNvPr id="11" name="Straight Connector 10">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4597003"/>
            <a:ext cx="9144000" cy="557213"/>
          </a:xfrm>
          <a:prstGeom prst="rect">
            <a:avLst/>
          </a:prstGeom>
        </p:spPr>
      </p:pic>
      <p:graphicFrame>
        <p:nvGraphicFramePr>
          <p:cNvPr id="9" name="Rectangle 2">
            <a:extLst>
              <a:ext uri="{FF2B5EF4-FFF2-40B4-BE49-F238E27FC236}">
                <a16:creationId xmlns:a16="http://schemas.microsoft.com/office/drawing/2014/main" id="{9C865B36-0EB8-5713-4E0A-C5D25E8F8FBE}"/>
              </a:ext>
            </a:extLst>
          </p:cNvPr>
          <p:cNvGraphicFramePr/>
          <p:nvPr>
            <p:extLst>
              <p:ext uri="{D42A27DB-BD31-4B8C-83A1-F6EECF244321}">
                <p14:modId xmlns:p14="http://schemas.microsoft.com/office/powerpoint/2010/main" val="3974632303"/>
              </p:ext>
            </p:extLst>
          </p:nvPr>
        </p:nvGraphicFramePr>
        <p:xfrm>
          <a:off x="3856434" y="602456"/>
          <a:ext cx="4435078" cy="3477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6950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EB2F-B312-7721-A1E0-7C79D5A8EC78}"/>
              </a:ext>
            </a:extLst>
          </p:cNvPr>
          <p:cNvSpPr>
            <a:spLocks noGrp="1"/>
          </p:cNvSpPr>
          <p:nvPr>
            <p:ph type="title"/>
          </p:nvPr>
        </p:nvSpPr>
        <p:spPr>
          <a:xfrm>
            <a:off x="474387" y="189567"/>
            <a:ext cx="8133347" cy="931089"/>
          </a:xfrm>
        </p:spPr>
        <p:txBody>
          <a:bodyPr/>
          <a:lstStyle/>
          <a:p>
            <a:r>
              <a:rPr lang="en-US"/>
              <a:t>🚫 When a Travel Request May Be Denied</a:t>
            </a:r>
          </a:p>
        </p:txBody>
      </p:sp>
      <p:sp>
        <p:nvSpPr>
          <p:cNvPr id="4" name="Text Placeholder 3">
            <a:extLst>
              <a:ext uri="{FF2B5EF4-FFF2-40B4-BE49-F238E27FC236}">
                <a16:creationId xmlns:a16="http://schemas.microsoft.com/office/drawing/2014/main" id="{B0ED87F4-8A57-7BFE-D945-E34752D6D4F4}"/>
              </a:ext>
            </a:extLst>
          </p:cNvPr>
          <p:cNvSpPr>
            <a:spLocks noGrp="1"/>
          </p:cNvSpPr>
          <p:nvPr>
            <p:ph type="body" idx="1"/>
          </p:nvPr>
        </p:nvSpPr>
        <p:spPr>
          <a:xfrm>
            <a:off x="842211" y="1002444"/>
            <a:ext cx="7459578" cy="3586141"/>
          </a:xfrm>
        </p:spPr>
        <p:txBody>
          <a:bodyPr vert="horz" lIns="91440" tIns="91440" rIns="91440" bIns="45720" rtlCol="0" anchor="t">
            <a:noAutofit/>
          </a:bodyPr>
          <a:lstStyle/>
          <a:p>
            <a:pPr algn="l"/>
            <a:r>
              <a:rPr lang="en-US" sz="1200" b="1">
                <a:latin typeface="Arial"/>
                <a:ea typeface="+mn-lt"/>
                <a:cs typeface="+mn-lt"/>
              </a:rPr>
              <a:t>Travel Request Denials</a:t>
            </a:r>
            <a:endParaRPr lang="en-US" sz="1200">
              <a:latin typeface="Arial"/>
              <a:cs typeface="Arial"/>
            </a:endParaRPr>
          </a:p>
          <a:p>
            <a:pPr marL="285750" indent="-285750" algn="l">
              <a:buFont typeface="Arial"/>
              <a:buChar char="•"/>
            </a:pPr>
            <a:r>
              <a:rPr lang="en-US" sz="1200">
                <a:latin typeface="Arial"/>
                <a:ea typeface="+mn-lt"/>
                <a:cs typeface="+mn-lt"/>
              </a:rPr>
              <a:t>Travel requests may be </a:t>
            </a:r>
            <a:r>
              <a:rPr lang="en-US" sz="1200" b="1">
                <a:latin typeface="Arial"/>
                <a:ea typeface="+mn-lt"/>
                <a:cs typeface="+mn-lt"/>
              </a:rPr>
              <a:t>denied within ten (10) business days of travel</a:t>
            </a:r>
            <a:r>
              <a:rPr lang="en-US" sz="1200">
                <a:latin typeface="Arial"/>
                <a:ea typeface="+mn-lt"/>
                <a:cs typeface="+mn-lt"/>
              </a:rPr>
              <a:t> if required documentation or prior approvals are missing, or if the request does not comply with </a:t>
            </a:r>
            <a:r>
              <a:rPr lang="en-US" sz="1200" b="1">
                <a:latin typeface="Arial"/>
                <a:ea typeface="+mn-lt"/>
                <a:cs typeface="+mn-lt"/>
              </a:rPr>
              <a:t>University or State travel policy</a:t>
            </a:r>
            <a:r>
              <a:rPr lang="en-US" sz="1200">
                <a:latin typeface="Arial"/>
                <a:ea typeface="+mn-lt"/>
                <a:cs typeface="+mn-lt"/>
              </a:rPr>
              <a:t>.</a:t>
            </a:r>
            <a:endParaRPr lang="en-US" sz="1200">
              <a:latin typeface="Arial"/>
              <a:cs typeface="Arial"/>
            </a:endParaRPr>
          </a:p>
          <a:p>
            <a:pPr algn="l"/>
            <a:r>
              <a:rPr lang="en-US" sz="1200" b="1">
                <a:latin typeface="Arial"/>
                <a:ea typeface="+mn-lt"/>
                <a:cs typeface="+mn-lt"/>
              </a:rPr>
              <a:t>Common Reasons for Denial</a:t>
            </a:r>
            <a:endParaRPr lang="en-US" sz="1200">
              <a:latin typeface="Arial"/>
              <a:cs typeface="Arial"/>
            </a:endParaRPr>
          </a:p>
          <a:p>
            <a:pPr marL="285750" indent="-285750" algn="l">
              <a:buFont typeface="Arial"/>
              <a:buChar char="•"/>
            </a:pPr>
            <a:r>
              <a:rPr lang="en-US" sz="1200">
                <a:latin typeface="Arial"/>
                <a:ea typeface="+mn-lt"/>
                <a:cs typeface="+mn-lt"/>
              </a:rPr>
              <a:t>Missing or incomplete documentation</a:t>
            </a:r>
            <a:endParaRPr lang="en-US" sz="1200">
              <a:latin typeface="Arial"/>
              <a:cs typeface="Arial"/>
            </a:endParaRPr>
          </a:p>
          <a:p>
            <a:pPr marL="285750" indent="-285750" algn="l">
              <a:buFont typeface="Arial"/>
              <a:buChar char="•"/>
            </a:pPr>
            <a:r>
              <a:rPr lang="en-US" sz="1200">
                <a:latin typeface="Arial"/>
                <a:ea typeface="+mn-lt"/>
                <a:cs typeface="+mn-lt"/>
              </a:rPr>
              <a:t>Required prior approval letters not submitted</a:t>
            </a:r>
            <a:endParaRPr lang="en-US" sz="1200">
              <a:latin typeface="Arial"/>
              <a:cs typeface="Arial"/>
            </a:endParaRPr>
          </a:p>
          <a:p>
            <a:pPr marL="628650" lvl="1" indent="-285750">
              <a:buFont typeface="Arial"/>
              <a:buChar char="•"/>
            </a:pPr>
            <a:r>
              <a:rPr lang="en-US" sz="1200">
                <a:solidFill>
                  <a:schemeClr val="tx1"/>
                </a:solidFill>
                <a:latin typeface="Arial"/>
                <a:ea typeface="+mn-lt"/>
                <a:cs typeface="+mn-lt"/>
              </a:rPr>
              <a:t>Less than 30-day notice</a:t>
            </a:r>
            <a:endParaRPr lang="en-US" sz="1200">
              <a:solidFill>
                <a:schemeClr val="tx1"/>
              </a:solidFill>
              <a:latin typeface="Arial"/>
              <a:cs typeface="Arial"/>
            </a:endParaRPr>
          </a:p>
          <a:p>
            <a:pPr marL="628650" lvl="1" indent="-285750">
              <a:buFont typeface="Arial"/>
              <a:buChar char="•"/>
            </a:pPr>
            <a:r>
              <a:rPr lang="en-US" sz="1200">
                <a:solidFill>
                  <a:schemeClr val="tx1"/>
                </a:solidFill>
                <a:latin typeface="Arial"/>
                <a:ea typeface="+mn-lt"/>
                <a:cs typeface="+mn-lt"/>
              </a:rPr>
              <a:t>Hotel overage</a:t>
            </a:r>
            <a:endParaRPr lang="en-US" sz="1200">
              <a:solidFill>
                <a:schemeClr val="tx1"/>
              </a:solidFill>
              <a:latin typeface="Arial"/>
              <a:cs typeface="Arial"/>
            </a:endParaRPr>
          </a:p>
          <a:p>
            <a:pPr marL="628650" lvl="1" indent="-285750">
              <a:buFont typeface="Arial"/>
              <a:buChar char="•"/>
            </a:pPr>
            <a:r>
              <a:rPr lang="en-US" sz="1200">
                <a:solidFill>
                  <a:schemeClr val="tx1"/>
                </a:solidFill>
                <a:latin typeface="Arial"/>
                <a:ea typeface="+mn-lt"/>
                <a:cs typeface="+mn-lt"/>
              </a:rPr>
              <a:t>Rental upgrades</a:t>
            </a:r>
            <a:endParaRPr lang="en-US" sz="1200">
              <a:solidFill>
                <a:schemeClr val="tx1"/>
              </a:solidFill>
              <a:latin typeface="Arial"/>
              <a:cs typeface="Arial"/>
            </a:endParaRPr>
          </a:p>
          <a:p>
            <a:pPr marL="285750" indent="-285750" algn="l">
              <a:buFont typeface="Arial"/>
              <a:buChar char="•"/>
            </a:pPr>
            <a:r>
              <a:rPr lang="en-US" sz="1200">
                <a:latin typeface="Arial"/>
                <a:ea typeface="+mn-lt"/>
                <a:cs typeface="+mn-lt"/>
              </a:rPr>
              <a:t>GSA rate documentation not provided</a:t>
            </a:r>
            <a:endParaRPr lang="en-US" sz="1200">
              <a:latin typeface="Arial"/>
              <a:cs typeface="Arial"/>
            </a:endParaRPr>
          </a:p>
          <a:p>
            <a:pPr marL="285750" indent="-285750" algn="l">
              <a:buFont typeface="Arial"/>
              <a:buChar char="•"/>
            </a:pPr>
            <a:r>
              <a:rPr lang="en-US" sz="1200">
                <a:latin typeface="Arial"/>
                <a:ea typeface="+mn-lt"/>
                <a:cs typeface="+mn-lt"/>
              </a:rPr>
              <a:t>Payroll Deduction Form not submitted</a:t>
            </a:r>
            <a:endParaRPr lang="en-US" sz="1200">
              <a:latin typeface="Arial"/>
              <a:cs typeface="Arial"/>
            </a:endParaRPr>
          </a:p>
          <a:p>
            <a:pPr marL="285750" indent="-285750" algn="l">
              <a:buFont typeface="Arial"/>
              <a:buChar char="•"/>
            </a:pPr>
            <a:r>
              <a:rPr lang="en-US" sz="1200">
                <a:latin typeface="Arial"/>
                <a:ea typeface="+mn-lt"/>
                <a:cs typeface="+mn-lt"/>
              </a:rPr>
              <a:t>Incomplete or unapproved encumbrances</a:t>
            </a:r>
            <a:endParaRPr lang="en-US" sz="1200">
              <a:latin typeface="Arial"/>
              <a:cs typeface="Arial"/>
            </a:endParaRPr>
          </a:p>
          <a:p>
            <a:pPr algn="l"/>
            <a:endParaRPr lang="en-US" sz="6400">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2020666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E0F41-E03E-4391-B092-17E0097691B2}"/>
              </a:ext>
            </a:extLst>
          </p:cNvPr>
          <p:cNvSpPr>
            <a:spLocks noGrp="1"/>
          </p:cNvSpPr>
          <p:nvPr>
            <p:ph type="title"/>
          </p:nvPr>
        </p:nvSpPr>
        <p:spPr>
          <a:xfrm>
            <a:off x="1013058" y="266506"/>
            <a:ext cx="6968411" cy="786926"/>
          </a:xfrm>
        </p:spPr>
        <p:txBody>
          <a:bodyPr>
            <a:normAutofit/>
          </a:bodyPr>
          <a:lstStyle/>
          <a:p>
            <a:r>
              <a:rPr lang="en-US" sz="3600" b="1" cap="none">
                <a:ln w="0"/>
                <a:solidFill>
                  <a:schemeClr val="accent1"/>
                </a:solidFill>
                <a:effectLst>
                  <a:outerShdw blurRad="38100" dist="25400" dir="5400000" algn="ctr" rotWithShape="0">
                    <a:srgbClr val="6E747A">
                      <a:alpha val="43000"/>
                    </a:srgbClr>
                  </a:outerShdw>
                </a:effectLst>
              </a:rPr>
              <a:t>Purchases</a:t>
            </a:r>
          </a:p>
        </p:txBody>
      </p:sp>
      <p:sp>
        <p:nvSpPr>
          <p:cNvPr id="4" name="Content Placeholder 5">
            <a:extLst>
              <a:ext uri="{FF2B5EF4-FFF2-40B4-BE49-F238E27FC236}">
                <a16:creationId xmlns:a16="http://schemas.microsoft.com/office/drawing/2014/main" id="{5771960C-A77A-4FCC-964F-86B88AFEFB9F}"/>
              </a:ext>
            </a:extLst>
          </p:cNvPr>
          <p:cNvSpPr txBox="1">
            <a:spLocks/>
          </p:cNvSpPr>
          <p:nvPr/>
        </p:nvSpPr>
        <p:spPr>
          <a:xfrm>
            <a:off x="520631" y="1053432"/>
            <a:ext cx="8102737" cy="3479350"/>
          </a:xfrm>
          <a:prstGeom prst="rect">
            <a:avLst/>
          </a:prstGeom>
          <a:solidFill>
            <a:schemeClr val="tx1">
              <a:alpha val="15000"/>
            </a:schemeClr>
          </a:solidFill>
          <a:ln w="25400" cap="flat" cmpd="sng" algn="ctr">
            <a:solidFill>
              <a:schemeClr val="accent1">
                <a:lumMod val="75000"/>
              </a:schemeClr>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a:bodyPr>
          <a:lst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dk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dk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dk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dk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dk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dk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dk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dk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dk1"/>
                </a:solidFill>
                <a:latin typeface="+mn-lt"/>
                <a:ea typeface="+mn-ea"/>
                <a:cs typeface="+mn-cs"/>
              </a:defRPr>
            </a:lvl9pPr>
          </a:lstStyle>
          <a:p>
            <a:pPr>
              <a:lnSpc>
                <a:spcPct val="100000"/>
              </a:lnSpc>
              <a:spcBef>
                <a:spcPts val="600"/>
              </a:spcBef>
            </a:pPr>
            <a:r>
              <a:rPr lang="en-US" sz="2400">
                <a:solidFill>
                  <a:schemeClr val="tx1"/>
                </a:solidFill>
                <a:latin typeface="Arial" panose="020B0604020202020204" pitchFamily="34" charset="0"/>
                <a:cs typeface="Arial" panose="020B0604020202020204" pitchFamily="34" charset="0"/>
              </a:rPr>
              <a:t>Verify funding is available in your budget.</a:t>
            </a:r>
          </a:p>
          <a:p>
            <a:pPr>
              <a:spcBef>
                <a:spcPts val="1200"/>
              </a:spcBef>
            </a:pPr>
            <a:r>
              <a:rPr lang="en-US" sz="2400">
                <a:solidFill>
                  <a:schemeClr val="tx1"/>
                </a:solidFill>
                <a:latin typeface="Arial" panose="020B0604020202020204" pitchFamily="34" charset="0"/>
                <a:cs typeface="Arial" panose="020B0604020202020204" pitchFamily="34" charset="0"/>
              </a:rPr>
              <a:t>Ensure transaction is appropriate for the State Travel Card.</a:t>
            </a:r>
          </a:p>
          <a:p>
            <a:pPr>
              <a:spcBef>
                <a:spcPts val="1200"/>
              </a:spcBef>
            </a:pPr>
            <a:r>
              <a:rPr lang="en-US" sz="2400">
                <a:solidFill>
                  <a:schemeClr val="tx1"/>
                </a:solidFill>
                <a:latin typeface="Arial" panose="020B0604020202020204" pitchFamily="34" charset="0"/>
                <a:cs typeface="Arial" panose="020B0604020202020204" pitchFamily="34" charset="0"/>
              </a:rPr>
              <a:t>Provide vendor with completed and signed tax-exempt form.</a:t>
            </a:r>
          </a:p>
          <a:p>
            <a:pPr lvl="1">
              <a:spcBef>
                <a:spcPts val="1200"/>
              </a:spcBef>
            </a:pPr>
            <a:r>
              <a:rPr lang="en-US" sz="2200">
                <a:solidFill>
                  <a:schemeClr val="tx1"/>
                </a:solidFill>
                <a:latin typeface="Arial" panose="020B0604020202020204" pitchFamily="34" charset="0"/>
                <a:cs typeface="Arial" panose="020B0604020202020204" pitchFamily="34" charset="0"/>
              </a:rPr>
              <a:t>If sales tax is charged, the cardholder, approver and the traveler is responsible for refunding the University.  </a:t>
            </a:r>
          </a:p>
          <a:p>
            <a:pPr>
              <a:spcBef>
                <a:spcPts val="1200"/>
              </a:spcBef>
            </a:pPr>
            <a:r>
              <a:rPr lang="en-US" sz="2400">
                <a:solidFill>
                  <a:schemeClr val="tx1"/>
                </a:solidFill>
                <a:latin typeface="Arial" panose="020B0604020202020204" pitchFamily="34" charset="0"/>
                <a:cs typeface="Arial" panose="020B0604020202020204" pitchFamily="34" charset="0"/>
              </a:rPr>
              <a:t>Obtain an itemized receipt.</a:t>
            </a:r>
          </a:p>
          <a:p>
            <a:pPr lvl="1">
              <a:spcBef>
                <a:spcPts val="1200"/>
              </a:spcBef>
            </a:pPr>
            <a:r>
              <a:rPr lang="en-US" sz="2200">
                <a:solidFill>
                  <a:schemeClr val="tx1"/>
                </a:solidFill>
                <a:latin typeface="Arial" panose="020B0604020202020204" pitchFamily="34" charset="0"/>
                <a:cs typeface="Arial" panose="020B0604020202020204" pitchFamily="34" charset="0"/>
              </a:rPr>
              <a:t>General receipts and some handwritten receipts are not sufficient if administrators and auditors cannot view what was purchased.</a:t>
            </a:r>
          </a:p>
        </p:txBody>
      </p:sp>
    </p:spTree>
    <p:extLst>
      <p:ext uri="{BB962C8B-B14F-4D97-AF65-F5344CB8AC3E}">
        <p14:creationId xmlns:p14="http://schemas.microsoft.com/office/powerpoint/2010/main" val="17429785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fade">
                                      <p:cBhvr>
                                        <p:cTn id="41" dur="1000"/>
                                        <p:tgtEl>
                                          <p:spTgt spid="4">
                                            <p:txEl>
                                              <p:pRg st="5" end="5"/>
                                            </p:txEl>
                                          </p:spTgt>
                                        </p:tgtEl>
                                      </p:cBhvr>
                                    </p:animEffect>
                                    <p:anim calcmode="lin" valueType="num">
                                      <p:cBhvr>
                                        <p:cTn id="4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5FF4-2FF9-4E0F-876F-5405D7FB3E49}"/>
              </a:ext>
            </a:extLst>
          </p:cNvPr>
          <p:cNvSpPr>
            <a:spLocks noGrp="1"/>
          </p:cNvSpPr>
          <p:nvPr>
            <p:ph type="title"/>
          </p:nvPr>
        </p:nvSpPr>
        <p:spPr>
          <a:xfrm>
            <a:off x="1033684" y="273381"/>
            <a:ext cx="6968411" cy="786926"/>
          </a:xfrm>
        </p:spPr>
        <p:txBody>
          <a:bodyPr>
            <a:normAutofit/>
          </a:bodyPr>
          <a:lstStyle/>
          <a:p>
            <a:r>
              <a:rPr lang="en-US" sz="3600" b="1" cap="none">
                <a:ln w="0"/>
                <a:solidFill>
                  <a:schemeClr val="accent1"/>
                </a:solidFill>
                <a:effectLst>
                  <a:outerShdw blurRad="38100" dist="25400" dir="5400000" algn="ctr" rotWithShape="0">
                    <a:srgbClr val="6E747A">
                      <a:alpha val="43000"/>
                    </a:srgbClr>
                  </a:outerShdw>
                </a:effectLst>
              </a:rPr>
              <a:t>Other Purchase Information</a:t>
            </a:r>
          </a:p>
        </p:txBody>
      </p:sp>
      <p:sp>
        <p:nvSpPr>
          <p:cNvPr id="4" name="Content Placeholder 5">
            <a:extLst>
              <a:ext uri="{FF2B5EF4-FFF2-40B4-BE49-F238E27FC236}">
                <a16:creationId xmlns:a16="http://schemas.microsoft.com/office/drawing/2014/main" id="{91E47F4E-3E6E-4A15-8784-6316E4445A00}"/>
              </a:ext>
            </a:extLst>
          </p:cNvPr>
          <p:cNvSpPr txBox="1">
            <a:spLocks/>
          </p:cNvSpPr>
          <p:nvPr/>
        </p:nvSpPr>
        <p:spPr>
          <a:xfrm>
            <a:off x="546757" y="1060307"/>
            <a:ext cx="8050485" cy="3456691"/>
          </a:xfrm>
          <a:prstGeom prst="rect">
            <a:avLst/>
          </a:prstGeom>
          <a:solidFill>
            <a:schemeClr val="bg2">
              <a:lumMod val="20000"/>
              <a:lumOff val="80000"/>
              <a:alpha val="15000"/>
            </a:schemeClr>
          </a:solidFill>
          <a:ln w="25400" cap="flat" cmpd="sng" algn="ctr">
            <a:solidFill>
              <a:schemeClr val="accent1">
                <a:lumMod val="75000"/>
              </a:schemeClr>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10000"/>
          </a:bodyPr>
          <a:lst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dk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dk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dk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dk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dk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dk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dk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dk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dk1"/>
                </a:solidFill>
                <a:latin typeface="+mn-lt"/>
                <a:ea typeface="+mn-ea"/>
                <a:cs typeface="+mn-cs"/>
              </a:defRPr>
            </a:lvl9pPr>
          </a:lstStyle>
          <a:p>
            <a:pPr marL="0" indent="0">
              <a:lnSpc>
                <a:spcPct val="100000"/>
              </a:lnSpc>
              <a:spcBef>
                <a:spcPts val="600"/>
              </a:spcBef>
              <a:buFont typeface="Corbel" pitchFamily="34" charset="0"/>
              <a:buNone/>
            </a:pPr>
            <a:r>
              <a:rPr lang="en-US" sz="2000" b="1">
                <a:solidFill>
                  <a:schemeClr val="tx1"/>
                </a:solidFill>
                <a:latin typeface="Arial" panose="020B0604020202020204" pitchFamily="34" charset="0"/>
                <a:cs typeface="Arial" panose="020B0604020202020204" pitchFamily="34" charset="0"/>
              </a:rPr>
              <a:t>Resort</a:t>
            </a:r>
            <a:r>
              <a:rPr lang="en-US" sz="2000">
                <a:solidFill>
                  <a:schemeClr val="tx1"/>
                </a:solidFill>
                <a:latin typeface="Arial" panose="020B0604020202020204" pitchFamily="34" charset="0"/>
                <a:cs typeface="Arial" panose="020B0604020202020204" pitchFamily="34" charset="0"/>
              </a:rPr>
              <a:t> fees </a:t>
            </a:r>
            <a:r>
              <a:rPr lang="en-US" sz="2000" u="sng">
                <a:solidFill>
                  <a:schemeClr val="tx1"/>
                </a:solidFill>
                <a:latin typeface="Arial" panose="020B0604020202020204" pitchFamily="34" charset="0"/>
                <a:cs typeface="Arial" panose="020B0604020202020204" pitchFamily="34" charset="0"/>
              </a:rPr>
              <a:t>are reimbursable, but the rate and fee cannot be more than the GSA rate for the area</a:t>
            </a:r>
            <a:r>
              <a:rPr lang="en-US" sz="2000">
                <a:solidFill>
                  <a:schemeClr val="tx1"/>
                </a:solidFill>
                <a:latin typeface="Arial" panose="020B0604020202020204" pitchFamily="34" charset="0"/>
                <a:cs typeface="Arial" panose="020B0604020202020204" pitchFamily="34" charset="0"/>
              </a:rPr>
              <a:t>, not including conference rate for the actual conference hotel</a:t>
            </a:r>
          </a:p>
          <a:p>
            <a:pPr>
              <a:lnSpc>
                <a:spcPct val="100000"/>
              </a:lnSpc>
              <a:spcBef>
                <a:spcPts val="600"/>
              </a:spcBef>
            </a:pPr>
            <a:endParaRPr lang="en-US" sz="2000">
              <a:solidFill>
                <a:schemeClr val="tx1"/>
              </a:solidFill>
              <a:latin typeface="Arial" panose="020B0604020202020204" pitchFamily="34" charset="0"/>
              <a:cs typeface="Arial" panose="020B0604020202020204" pitchFamily="34" charset="0"/>
            </a:endParaRPr>
          </a:p>
          <a:p>
            <a:pPr>
              <a:spcBef>
                <a:spcPts val="600"/>
              </a:spcBef>
            </a:pPr>
            <a:r>
              <a:rPr lang="en-US" sz="2000">
                <a:solidFill>
                  <a:schemeClr val="tx1"/>
                </a:solidFill>
                <a:latin typeface="Arial" panose="020B0604020202020204" pitchFamily="34" charset="0"/>
                <a:cs typeface="Arial" panose="020B0604020202020204" pitchFamily="34" charset="0"/>
              </a:rPr>
              <a:t>For conference hotels over the routine GSA Rate – </a:t>
            </a:r>
            <a:r>
              <a:rPr lang="en-US" sz="2000" b="1">
                <a:solidFill>
                  <a:schemeClr val="tx1"/>
                </a:solidFill>
                <a:latin typeface="Arial" panose="020B0604020202020204" pitchFamily="34" charset="0"/>
                <a:cs typeface="Arial" panose="020B0604020202020204" pitchFamily="34" charset="0"/>
              </a:rPr>
              <a:t>Documentation</a:t>
            </a:r>
            <a:r>
              <a:rPr lang="en-US" sz="2000">
                <a:solidFill>
                  <a:schemeClr val="tx1"/>
                </a:solidFill>
                <a:latin typeface="Arial" panose="020B0604020202020204" pitchFamily="34" charset="0"/>
                <a:cs typeface="Arial" panose="020B0604020202020204" pitchFamily="34" charset="0"/>
              </a:rPr>
              <a:t> must be attached to the Travel Authorization.</a:t>
            </a:r>
          </a:p>
          <a:p>
            <a:pPr>
              <a:spcBef>
                <a:spcPts val="600"/>
              </a:spcBef>
            </a:pPr>
            <a:endParaRPr lang="en-US" sz="2000">
              <a:solidFill>
                <a:schemeClr val="tx1"/>
              </a:solidFill>
              <a:latin typeface="Arial" panose="020B0604020202020204" pitchFamily="34" charset="0"/>
              <a:cs typeface="Arial" panose="020B0604020202020204" pitchFamily="34" charset="0"/>
            </a:endParaRPr>
          </a:p>
          <a:p>
            <a:pPr>
              <a:lnSpc>
                <a:spcPct val="100000"/>
              </a:lnSpc>
              <a:spcBef>
                <a:spcPts val="600"/>
              </a:spcBef>
            </a:pPr>
            <a:r>
              <a:rPr lang="en-US" sz="2000" b="1">
                <a:solidFill>
                  <a:schemeClr val="tx1"/>
                </a:solidFill>
                <a:latin typeface="Arial" panose="020B0604020202020204" pitchFamily="34" charset="0"/>
                <a:cs typeface="Arial" panose="020B0604020202020204" pitchFamily="34" charset="0"/>
              </a:rPr>
              <a:t>NO Louisiana </a:t>
            </a:r>
            <a:r>
              <a:rPr lang="en-US" sz="2000" b="1" u="sng">
                <a:solidFill>
                  <a:schemeClr val="tx1"/>
                </a:solidFill>
                <a:latin typeface="Arial" panose="020B0604020202020204" pitchFamily="34" charset="0"/>
                <a:cs typeface="Arial" panose="020B0604020202020204" pitchFamily="34" charset="0"/>
              </a:rPr>
              <a:t>state</a:t>
            </a:r>
            <a:r>
              <a:rPr lang="en-US" sz="2000" b="1">
                <a:solidFill>
                  <a:schemeClr val="tx1"/>
                </a:solidFill>
                <a:latin typeface="Arial" panose="020B0604020202020204" pitchFamily="34" charset="0"/>
                <a:cs typeface="Arial" panose="020B0604020202020204" pitchFamily="34" charset="0"/>
              </a:rPr>
              <a:t> tax is to be charged on the card</a:t>
            </a:r>
            <a:r>
              <a:rPr lang="en-US" sz="2000">
                <a:solidFill>
                  <a:schemeClr val="tx1"/>
                </a:solidFill>
                <a:latin typeface="Arial" panose="020B0604020202020204" pitchFamily="34" charset="0"/>
                <a:cs typeface="Arial" panose="020B0604020202020204" pitchFamily="34" charset="0"/>
              </a:rPr>
              <a:t>, if so it must be credited by the vendor or reimbursed by the cardholder, approver, and traveler. Non-state occupancy or other taxes on hotels are acceptable.  Sales tax is allowed for parking </a:t>
            </a:r>
            <a:r>
              <a:rPr lang="en-US" sz="2000" u="sng">
                <a:solidFill>
                  <a:schemeClr val="tx1"/>
                </a:solidFill>
                <a:latin typeface="Arial" panose="020B0604020202020204" pitchFamily="34" charset="0"/>
                <a:cs typeface="Arial" panose="020B0604020202020204" pitchFamily="34" charset="0"/>
              </a:rPr>
              <a:t>only in the New Orleans area</a:t>
            </a:r>
            <a:r>
              <a:rPr lang="en-US" sz="2000">
                <a:solidFill>
                  <a:schemeClr val="tx1"/>
                </a:solidFill>
                <a:latin typeface="Arial" panose="020B0604020202020204" pitchFamily="34" charset="0"/>
                <a:cs typeface="Arial" panose="020B0604020202020204" pitchFamily="34" charset="0"/>
              </a:rPr>
              <a:t>, if on hotel invoice.</a:t>
            </a:r>
          </a:p>
          <a:p>
            <a:pPr marL="34290" indent="0">
              <a:lnSpc>
                <a:spcPct val="100000"/>
              </a:lnSpc>
              <a:spcBef>
                <a:spcPts val="600"/>
              </a:spcBef>
              <a:buNone/>
            </a:pP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3748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01FDE-2B7C-D2CB-3B2B-BBFF6B8FA6D8}"/>
              </a:ext>
            </a:extLst>
          </p:cNvPr>
          <p:cNvSpPr>
            <a:spLocks noGrp="1"/>
          </p:cNvSpPr>
          <p:nvPr>
            <p:ph type="title"/>
          </p:nvPr>
        </p:nvSpPr>
        <p:spPr/>
        <p:txBody>
          <a:bodyPr/>
          <a:lstStyle/>
          <a:p>
            <a:r>
              <a:rPr lang="en-US" b="1"/>
              <a:t>Adjustments to the Travel</a:t>
            </a:r>
          </a:p>
        </p:txBody>
      </p:sp>
      <p:sp>
        <p:nvSpPr>
          <p:cNvPr id="3" name="Text Placeholder 2">
            <a:extLst>
              <a:ext uri="{FF2B5EF4-FFF2-40B4-BE49-F238E27FC236}">
                <a16:creationId xmlns:a16="http://schemas.microsoft.com/office/drawing/2014/main" id="{21F55F68-01B7-B002-96EA-5D6A8E309E3A}"/>
              </a:ext>
            </a:extLst>
          </p:cNvPr>
          <p:cNvSpPr>
            <a:spLocks noGrp="1"/>
          </p:cNvSpPr>
          <p:nvPr>
            <p:ph type="body" idx="1"/>
          </p:nvPr>
        </p:nvSpPr>
        <p:spPr/>
        <p:txBody>
          <a:bodyPr/>
          <a:lstStyle/>
          <a:p>
            <a:r>
              <a:rPr lang="en-US" sz="1400">
                <a:solidFill>
                  <a:srgbClr val="FFFFFF"/>
                </a:solidFill>
                <a:latin typeface="Arial"/>
                <a:cs typeface="Arial"/>
              </a:rPr>
              <a:t>A Travel Adjustment Form must be submitted when there are changes to a (existing) or approved travel request, including any of the following:</a:t>
            </a:r>
            <a:endParaRPr lang="en-US"/>
          </a:p>
          <a:p>
            <a:endParaRPr lang="en-US" sz="1400">
              <a:latin typeface="Arial" panose="020B0604020202020204" pitchFamily="34" charset="0"/>
              <a:cs typeface="Arial" panose="020B0604020202020204" pitchFamily="34" charset="0"/>
            </a:endParaRPr>
          </a:p>
          <a:p>
            <a:r>
              <a:rPr lang="en-US" sz="1400">
                <a:latin typeface="Arial"/>
                <a:cs typeface="Arial"/>
              </a:rPr>
              <a:t>Changes or additions to the traveler's name(s)</a:t>
            </a:r>
          </a:p>
          <a:p>
            <a:r>
              <a:rPr lang="en-US" sz="1400">
                <a:latin typeface="Arial"/>
                <a:cs typeface="Arial"/>
              </a:rPr>
              <a:t>Increases in trip costs, including:</a:t>
            </a:r>
          </a:p>
          <a:p>
            <a:pPr lvl="1">
              <a:lnSpc>
                <a:spcPct val="114999"/>
              </a:lnSpc>
              <a:buFont typeface="Arial,Sans-Serif"/>
              <a:buChar char="•"/>
            </a:pPr>
            <a:r>
              <a:rPr lang="en-US" sz="1400">
                <a:solidFill>
                  <a:schemeClr val="tx1"/>
                </a:solidFill>
                <a:latin typeface="Arial"/>
                <a:cs typeface="Arial"/>
              </a:rPr>
              <a:t>Hotel</a:t>
            </a:r>
            <a:endParaRPr lang="en-US" sz="1400">
              <a:latin typeface="Arial"/>
              <a:cs typeface="Arial"/>
            </a:endParaRPr>
          </a:p>
          <a:p>
            <a:pPr lvl="1">
              <a:lnSpc>
                <a:spcPct val="114999"/>
              </a:lnSpc>
              <a:buFont typeface="Arial,Sans-Serif"/>
              <a:buChar char="•"/>
            </a:pPr>
            <a:r>
              <a:rPr lang="en-US" sz="1400">
                <a:solidFill>
                  <a:schemeClr val="tx1"/>
                </a:solidFill>
                <a:latin typeface="Arial"/>
                <a:cs typeface="Arial"/>
              </a:rPr>
              <a:t>Airfare</a:t>
            </a:r>
            <a:endParaRPr lang="en-US" sz="1400">
              <a:latin typeface="Arial"/>
              <a:cs typeface="Arial"/>
            </a:endParaRPr>
          </a:p>
          <a:p>
            <a:pPr lvl="1">
              <a:lnSpc>
                <a:spcPct val="114999"/>
              </a:lnSpc>
              <a:buFont typeface="Arial,Sans-Serif"/>
              <a:buChar char="•"/>
            </a:pPr>
            <a:r>
              <a:rPr lang="en-US" sz="1400">
                <a:solidFill>
                  <a:schemeClr val="tx1"/>
                </a:solidFill>
                <a:latin typeface="Arial"/>
                <a:cs typeface="Arial"/>
              </a:rPr>
              <a:t>Registration fees </a:t>
            </a:r>
            <a:endParaRPr lang="en-US">
              <a:solidFill>
                <a:schemeClr val="tx1"/>
              </a:solidFill>
            </a:endParaRPr>
          </a:p>
          <a:p>
            <a:pPr lvl="1">
              <a:lnSpc>
                <a:spcPct val="114999"/>
              </a:lnSpc>
              <a:buFont typeface="Arial,Sans-Serif"/>
              <a:buChar char="•"/>
            </a:pPr>
            <a:endParaRPr lang="en-US" sz="1400">
              <a:solidFill>
                <a:schemeClr val="tx1"/>
              </a:solidFill>
              <a:latin typeface="Arial"/>
              <a:cs typeface="Arial"/>
            </a:endParaRPr>
          </a:p>
          <a:p>
            <a:r>
              <a:rPr lang="en-US" sz="1400">
                <a:latin typeface="Arial"/>
                <a:cs typeface="Arial"/>
              </a:rPr>
              <a:t>Cancellations</a:t>
            </a:r>
          </a:p>
          <a:p>
            <a:pPr marL="615950" lvl="1" indent="0">
              <a:lnSpc>
                <a:spcPct val="114999"/>
              </a:lnSpc>
              <a:buNone/>
            </a:pPr>
            <a:r>
              <a:rPr lang="en-US" sz="1400">
                <a:solidFill>
                  <a:schemeClr val="tx1"/>
                </a:solidFill>
                <a:latin typeface="Arial"/>
                <a:cs typeface="Arial"/>
              </a:rPr>
              <a:t>*Form is located on the travel webpage: </a:t>
            </a:r>
            <a:r>
              <a:rPr lang="en-US" sz="1400">
                <a:solidFill>
                  <a:schemeClr val="tx1"/>
                </a:solidFill>
                <a:latin typeface="Arial"/>
                <a:cs typeface="Arial"/>
                <a:hlinkClick r:id="rId2">
                  <a:extLst>
                    <a:ext uri="{A12FA001-AC4F-418D-AE19-62706E023703}">
                      <ahyp:hlinkClr xmlns:ahyp="http://schemas.microsoft.com/office/drawing/2018/hyperlinkcolor" val="tx"/>
                    </a:ext>
                  </a:extLst>
                </a:hlinkClick>
              </a:rPr>
              <a:t>https://gram.edu/offices/infotech/teleworking/travel.php</a:t>
            </a:r>
            <a:r>
              <a:rPr lang="en-US" sz="1400">
                <a:solidFill>
                  <a:schemeClr val="tx1"/>
                </a:solidFill>
                <a:latin typeface="Arial"/>
                <a:cs typeface="Arial"/>
              </a:rPr>
              <a:t> </a:t>
            </a:r>
            <a:endParaRPr lang="en-US">
              <a:solidFill>
                <a:schemeClr val="tx1"/>
              </a:solidFill>
            </a:endParaRPr>
          </a:p>
        </p:txBody>
      </p:sp>
    </p:spTree>
    <p:extLst>
      <p:ext uri="{BB962C8B-B14F-4D97-AF65-F5344CB8AC3E}">
        <p14:creationId xmlns:p14="http://schemas.microsoft.com/office/powerpoint/2010/main" val="4257633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81526-12F2-47C5-A944-E516767B3534}"/>
              </a:ext>
            </a:extLst>
          </p:cNvPr>
          <p:cNvSpPr>
            <a:spLocks noGrp="1"/>
          </p:cNvSpPr>
          <p:nvPr>
            <p:ph type="title"/>
          </p:nvPr>
        </p:nvSpPr>
        <p:spPr>
          <a:xfrm>
            <a:off x="857250" y="457200"/>
            <a:ext cx="7406640" cy="537293"/>
          </a:xfrm>
        </p:spPr>
        <p:txBody>
          <a:bodyPr>
            <a:normAutofit fontScale="90000"/>
          </a:bodyPr>
          <a:lstStyle/>
          <a:p>
            <a:r>
              <a:rPr lang="en-US" sz="3600" b="1" cap="none">
                <a:ln w="0"/>
                <a:solidFill>
                  <a:schemeClr val="accent1"/>
                </a:solidFill>
                <a:effectLst>
                  <a:outerShdw blurRad="38100" dist="25400" dir="5400000" algn="ctr" rotWithShape="0">
                    <a:srgbClr val="6E747A">
                      <a:alpha val="43000"/>
                    </a:srgbClr>
                  </a:outerShdw>
                </a:effectLst>
              </a:rPr>
              <a:t>Other Important Information</a:t>
            </a:r>
          </a:p>
        </p:txBody>
      </p:sp>
      <p:sp>
        <p:nvSpPr>
          <p:cNvPr id="4" name="TextBox 3">
            <a:extLst>
              <a:ext uri="{FF2B5EF4-FFF2-40B4-BE49-F238E27FC236}">
                <a16:creationId xmlns:a16="http://schemas.microsoft.com/office/drawing/2014/main" id="{B180A8B1-F34D-4F86-BA4D-288139F2DAAE}"/>
              </a:ext>
            </a:extLst>
          </p:cNvPr>
          <p:cNvSpPr txBox="1"/>
          <p:nvPr/>
        </p:nvSpPr>
        <p:spPr>
          <a:xfrm>
            <a:off x="313515" y="1102647"/>
            <a:ext cx="7840458" cy="2677656"/>
          </a:xfrm>
          <a:prstGeom prst="rect">
            <a:avLst/>
          </a:prstGeom>
          <a:noFill/>
          <a:ln w="25400">
            <a:solidFill>
              <a:schemeClr val="accent1">
                <a:shade val="50000"/>
              </a:schemeClr>
            </a:solidFill>
          </a:ln>
        </p:spPr>
        <p:txBody>
          <a:bodyPr wrap="square" rtlCol="0">
            <a:spAutoFit/>
          </a:bodyPr>
          <a:lstStyle/>
          <a:p>
            <a:pPr>
              <a:spcBef>
                <a:spcPts val="600"/>
              </a:spcBef>
              <a:spcAft>
                <a:spcPts val="600"/>
              </a:spcAft>
            </a:pPr>
            <a:r>
              <a:rPr lang="en-US" sz="2000">
                <a:latin typeface="Arial" panose="020B0604020202020204" pitchFamily="34" charset="0"/>
                <a:cs typeface="Arial" panose="020B0604020202020204" pitchFamily="34" charset="0"/>
              </a:rPr>
              <a:t>The State CBA card is to be used for official university business only. Violators of policies &amp; procedures will be subject to disciplinary action.</a:t>
            </a:r>
          </a:p>
          <a:p>
            <a:endParaRPr lang="en-US" sz="2000" u="sng">
              <a:latin typeface="Arial" panose="020B0604020202020204" pitchFamily="34" charset="0"/>
              <a:cs typeface="Arial" panose="020B0604020202020204" pitchFamily="34" charset="0"/>
            </a:endParaRPr>
          </a:p>
          <a:p>
            <a:r>
              <a:rPr lang="en-US" sz="2000" u="sng">
                <a:latin typeface="Arial" panose="020B0604020202020204" pitchFamily="34" charset="0"/>
                <a:cs typeface="Arial" panose="020B0604020202020204" pitchFamily="34" charset="0"/>
              </a:rPr>
              <a:t> Violations:</a:t>
            </a:r>
          </a:p>
          <a:p>
            <a:pPr marL="342900" indent="-342900">
              <a:buFont typeface="Arial" panose="020B0604020202020204" pitchFamily="34" charset="0"/>
              <a:buChar char="•"/>
            </a:pPr>
            <a:r>
              <a:rPr lang="en-US" sz="2000">
                <a:latin typeface="Arial" panose="020B0604020202020204" pitchFamily="34" charset="0"/>
                <a:cs typeface="Arial" panose="020B0604020202020204" pitchFamily="34" charset="0"/>
              </a:rPr>
              <a:t>Personal or unauthorized purchases such as hotel incidentals.</a:t>
            </a:r>
          </a:p>
          <a:p>
            <a:pPr marL="342900" indent="-342900">
              <a:buFont typeface="Arial" panose="020B0604020202020204" pitchFamily="34" charset="0"/>
              <a:buChar char="•"/>
            </a:pPr>
            <a:r>
              <a:rPr lang="en-US" sz="2000">
                <a:latin typeface="Arial" panose="020B0604020202020204" pitchFamily="34" charset="0"/>
                <a:cs typeface="Arial" panose="020B0604020202020204" pitchFamily="34" charset="0"/>
              </a:rPr>
              <a:t>Alcohol</a:t>
            </a:r>
          </a:p>
          <a:p>
            <a:pPr marL="342900" indent="-342900">
              <a:spcBef>
                <a:spcPts val="600"/>
              </a:spcBef>
              <a:spcAft>
                <a:spcPts val="600"/>
              </a:spcAft>
              <a:buFont typeface="Arial" panose="020B0604020202020204" pitchFamily="34" charset="0"/>
              <a:buChar char="•"/>
            </a:pPr>
            <a:endParaRPr 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8276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pSp>
        <p:nvGrpSpPr>
          <p:cNvPr id="128" name="Google Shape;128;p23"/>
          <p:cNvGrpSpPr/>
          <p:nvPr/>
        </p:nvGrpSpPr>
        <p:grpSpPr>
          <a:xfrm>
            <a:off x="6408275" y="740326"/>
            <a:ext cx="2582400" cy="289350"/>
            <a:chOff x="6967625" y="394825"/>
            <a:chExt cx="2582400" cy="289350"/>
          </a:xfrm>
        </p:grpSpPr>
        <p:sp>
          <p:nvSpPr>
            <p:cNvPr id="129" name="Google Shape;129;p23"/>
            <p:cNvSpPr/>
            <p:nvPr/>
          </p:nvSpPr>
          <p:spPr>
            <a:xfrm rot="-5400000">
              <a:off x="6967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3"/>
            <p:cNvSpPr/>
            <p:nvPr/>
          </p:nvSpPr>
          <p:spPr>
            <a:xfrm rot="-5400000">
              <a:off x="6967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3"/>
            <p:cNvSpPr/>
            <p:nvPr/>
          </p:nvSpPr>
          <p:spPr>
            <a:xfrm rot="-5400000">
              <a:off x="7158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3"/>
            <p:cNvSpPr/>
            <p:nvPr/>
          </p:nvSpPr>
          <p:spPr>
            <a:xfrm rot="-5400000">
              <a:off x="7158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3"/>
            <p:cNvSpPr/>
            <p:nvPr/>
          </p:nvSpPr>
          <p:spPr>
            <a:xfrm rot="-5400000">
              <a:off x="7348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p:nvPr/>
          </p:nvSpPr>
          <p:spPr>
            <a:xfrm rot="-5400000">
              <a:off x="7348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3"/>
            <p:cNvSpPr/>
            <p:nvPr/>
          </p:nvSpPr>
          <p:spPr>
            <a:xfrm rot="-5400000">
              <a:off x="7539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3"/>
            <p:cNvSpPr/>
            <p:nvPr/>
          </p:nvSpPr>
          <p:spPr>
            <a:xfrm rot="-5400000">
              <a:off x="7539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3"/>
            <p:cNvSpPr/>
            <p:nvPr/>
          </p:nvSpPr>
          <p:spPr>
            <a:xfrm rot="-5400000">
              <a:off x="7729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3"/>
            <p:cNvSpPr/>
            <p:nvPr/>
          </p:nvSpPr>
          <p:spPr>
            <a:xfrm rot="-5400000">
              <a:off x="7729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3"/>
            <p:cNvSpPr/>
            <p:nvPr/>
          </p:nvSpPr>
          <p:spPr>
            <a:xfrm rot="-5400000">
              <a:off x="7920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3"/>
            <p:cNvSpPr/>
            <p:nvPr/>
          </p:nvSpPr>
          <p:spPr>
            <a:xfrm rot="-5400000">
              <a:off x="7920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3"/>
            <p:cNvSpPr/>
            <p:nvPr/>
          </p:nvSpPr>
          <p:spPr>
            <a:xfrm rot="-5400000">
              <a:off x="8110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3"/>
            <p:cNvSpPr/>
            <p:nvPr/>
          </p:nvSpPr>
          <p:spPr>
            <a:xfrm rot="-5400000">
              <a:off x="8110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p:nvPr/>
          </p:nvSpPr>
          <p:spPr>
            <a:xfrm rot="-5400000">
              <a:off x="8301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3"/>
            <p:cNvSpPr/>
            <p:nvPr/>
          </p:nvSpPr>
          <p:spPr>
            <a:xfrm rot="-5400000">
              <a:off x="8301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p:cNvSpPr/>
            <p:nvPr/>
          </p:nvSpPr>
          <p:spPr>
            <a:xfrm rot="-5400000">
              <a:off x="8491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3"/>
            <p:cNvSpPr/>
            <p:nvPr/>
          </p:nvSpPr>
          <p:spPr>
            <a:xfrm rot="-5400000">
              <a:off x="8491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p:nvPr/>
          </p:nvSpPr>
          <p:spPr>
            <a:xfrm rot="-5400000">
              <a:off x="8682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3"/>
            <p:cNvSpPr/>
            <p:nvPr/>
          </p:nvSpPr>
          <p:spPr>
            <a:xfrm rot="-5400000">
              <a:off x="8682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3"/>
            <p:cNvSpPr/>
            <p:nvPr/>
          </p:nvSpPr>
          <p:spPr>
            <a:xfrm rot="-5400000">
              <a:off x="8872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3"/>
            <p:cNvSpPr/>
            <p:nvPr/>
          </p:nvSpPr>
          <p:spPr>
            <a:xfrm rot="-5400000">
              <a:off x="8872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3"/>
            <p:cNvSpPr/>
            <p:nvPr/>
          </p:nvSpPr>
          <p:spPr>
            <a:xfrm rot="-5400000">
              <a:off x="9063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3"/>
            <p:cNvSpPr/>
            <p:nvPr/>
          </p:nvSpPr>
          <p:spPr>
            <a:xfrm rot="-5400000">
              <a:off x="9063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p:nvPr/>
          </p:nvSpPr>
          <p:spPr>
            <a:xfrm rot="-5400000">
              <a:off x="9253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p:nvPr/>
          </p:nvSpPr>
          <p:spPr>
            <a:xfrm rot="-5400000">
              <a:off x="9253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p:nvPr/>
          </p:nvSpPr>
          <p:spPr>
            <a:xfrm rot="-5400000">
              <a:off x="9444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p:nvPr/>
          </p:nvSpPr>
          <p:spPr>
            <a:xfrm rot="-5400000">
              <a:off x="9444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cap="none">
                <a:ln w="0"/>
                <a:solidFill>
                  <a:schemeClr val="accent1"/>
                </a:solidFill>
                <a:effectLst>
                  <a:outerShdw blurRad="38100" dist="25400" dir="5400000" algn="ctr" rotWithShape="0">
                    <a:srgbClr val="6E747A">
                      <a:alpha val="43000"/>
                    </a:srgbClr>
                  </a:outerShdw>
                </a:effectLst>
              </a:rPr>
              <a:t>Overview</a:t>
            </a:r>
            <a:endParaRPr sz="3600" b="1" cap="none">
              <a:ln w="0"/>
              <a:solidFill>
                <a:schemeClr val="accent1"/>
              </a:solidFill>
              <a:effectLst>
                <a:outerShdw blurRad="38100" dist="25400" dir="5400000" algn="ctr" rotWithShape="0">
                  <a:srgbClr val="6E747A">
                    <a:alpha val="43000"/>
                  </a:srgbClr>
                </a:outerShdw>
              </a:effectLst>
            </a:endParaRPr>
          </a:p>
        </p:txBody>
      </p:sp>
      <p:cxnSp>
        <p:nvCxnSpPr>
          <p:cNvPr id="161" name="Google Shape;161;p23"/>
          <p:cNvCxnSpPr/>
          <p:nvPr/>
        </p:nvCxnSpPr>
        <p:spPr>
          <a:xfrm>
            <a:off x="705600" y="256850"/>
            <a:ext cx="7732800" cy="0"/>
          </a:xfrm>
          <a:prstGeom prst="straightConnector1">
            <a:avLst/>
          </a:prstGeom>
          <a:noFill/>
          <a:ln w="9525" cap="flat" cmpd="sng">
            <a:solidFill>
              <a:schemeClr val="dk1"/>
            </a:solidFill>
            <a:prstDash val="solid"/>
            <a:round/>
            <a:headEnd type="oval" w="med" len="med"/>
            <a:tailEnd type="oval" w="med" len="med"/>
          </a:ln>
        </p:spPr>
      </p:cxnSp>
      <p:cxnSp>
        <p:nvCxnSpPr>
          <p:cNvPr id="162" name="Google Shape;162;p23"/>
          <p:cNvCxnSpPr/>
          <p:nvPr/>
        </p:nvCxnSpPr>
        <p:spPr>
          <a:xfrm>
            <a:off x="705600" y="4867850"/>
            <a:ext cx="7732800" cy="0"/>
          </a:xfrm>
          <a:prstGeom prst="straightConnector1">
            <a:avLst/>
          </a:prstGeom>
          <a:noFill/>
          <a:ln w="9525" cap="flat" cmpd="sng">
            <a:solidFill>
              <a:schemeClr val="dk1"/>
            </a:solidFill>
            <a:prstDash val="solid"/>
            <a:round/>
            <a:headEnd type="oval" w="med" len="med"/>
            <a:tailEnd type="oval" w="med" len="med"/>
          </a:ln>
        </p:spPr>
      </p:cxnSp>
      <p:sp>
        <p:nvSpPr>
          <p:cNvPr id="163" name="Google Shape;163;p23"/>
          <p:cNvSpPr/>
          <p:nvPr/>
        </p:nvSpPr>
        <p:spPr>
          <a:xfrm>
            <a:off x="-364605" y="3797692"/>
            <a:ext cx="990300" cy="990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Content Placeholder 1">
            <a:extLst>
              <a:ext uri="{FF2B5EF4-FFF2-40B4-BE49-F238E27FC236}">
                <a16:creationId xmlns:a16="http://schemas.microsoft.com/office/drawing/2014/main" id="{31D07F6C-7AF5-46DF-9C1B-0CA926D3DC08}"/>
              </a:ext>
            </a:extLst>
          </p:cNvPr>
          <p:cNvSpPr txBox="1">
            <a:spLocks/>
          </p:cNvSpPr>
          <p:nvPr/>
        </p:nvSpPr>
        <p:spPr>
          <a:xfrm>
            <a:off x="625695" y="1165861"/>
            <a:ext cx="5561190" cy="3977639"/>
          </a:xfrm>
          <a:prstGeom prst="rect">
            <a:avLst/>
          </a:prstGeom>
        </p:spPr>
        <p:txBody>
          <a:bodyPr spcFirstLastPara="1" vert="horz" wrap="square" lIns="91425" tIns="91425" rIns="91425" bIns="91425" rtlCol="0" anchor="t" anchorCtr="0">
            <a:normAutofit/>
          </a:bodyPr>
          <a:lstStyle>
            <a:lvl1pPr marL="457200" lvl="0" indent="-298450" algn="l" defTabSz="685800" rtl="0" eaLnBrk="1" latinLnBrk="0" hangingPunct="1">
              <a:lnSpc>
                <a:spcPct val="100000"/>
              </a:lnSpc>
              <a:spcBef>
                <a:spcPts val="0"/>
              </a:spcBef>
              <a:spcAft>
                <a:spcPts val="0"/>
              </a:spcAft>
              <a:buClr>
                <a:schemeClr val="accent1"/>
              </a:buClr>
              <a:buSzPts val="1100"/>
              <a:buFont typeface="Nunito Light"/>
              <a:buChar char="●"/>
              <a:defRPr sz="1200" kern="1200">
                <a:solidFill>
                  <a:schemeClr val="accent1"/>
                </a:solidFill>
                <a:latin typeface="+mn-lt"/>
                <a:ea typeface="+mn-ea"/>
                <a:cs typeface="+mn-cs"/>
              </a:defRPr>
            </a:lvl1pPr>
            <a:lvl2pPr marL="914400" lvl="1" indent="-298450" algn="l" defTabSz="685800" rtl="0" eaLnBrk="1" latinLnBrk="0" hangingPunct="1">
              <a:lnSpc>
                <a:spcPct val="115000"/>
              </a:lnSpc>
              <a:spcBef>
                <a:spcPts val="1000"/>
              </a:spcBef>
              <a:spcAft>
                <a:spcPts val="0"/>
              </a:spcAft>
              <a:buClr>
                <a:schemeClr val="accent1"/>
              </a:buClr>
              <a:buSzPts val="1100"/>
              <a:buFont typeface="Nunito Light"/>
              <a:buChar char="○"/>
              <a:defRPr sz="1100" kern="1200">
                <a:solidFill>
                  <a:srgbClr val="434343"/>
                </a:solidFill>
                <a:latin typeface="+mn-lt"/>
                <a:ea typeface="+mn-ea"/>
                <a:cs typeface="+mn-cs"/>
              </a:defRPr>
            </a:lvl2pPr>
            <a:lvl3pPr marL="1371600" lvl="2" indent="-298450" algn="l" defTabSz="685800" rtl="0" eaLnBrk="1" latinLnBrk="0" hangingPunct="1">
              <a:lnSpc>
                <a:spcPct val="115000"/>
              </a:lnSpc>
              <a:spcBef>
                <a:spcPts val="1600"/>
              </a:spcBef>
              <a:spcAft>
                <a:spcPts val="0"/>
              </a:spcAft>
              <a:buClr>
                <a:schemeClr val="accent1"/>
              </a:buClr>
              <a:buSzPts val="1100"/>
              <a:buFont typeface="Nunito Light"/>
              <a:buChar char="■"/>
              <a:defRPr sz="1100" kern="1200">
                <a:solidFill>
                  <a:srgbClr val="434343"/>
                </a:solidFill>
                <a:latin typeface="+mn-lt"/>
                <a:ea typeface="+mn-ea"/>
                <a:cs typeface="+mn-cs"/>
              </a:defRPr>
            </a:lvl3pPr>
            <a:lvl4pPr marL="1828800" lvl="3" indent="-298450" algn="l" defTabSz="685800" rtl="0" eaLnBrk="1" latinLnBrk="0" hangingPunct="1">
              <a:lnSpc>
                <a:spcPct val="115000"/>
              </a:lnSpc>
              <a:spcBef>
                <a:spcPts val="1600"/>
              </a:spcBef>
              <a:spcAft>
                <a:spcPts val="0"/>
              </a:spcAft>
              <a:buClr>
                <a:schemeClr val="accent1"/>
              </a:buClr>
              <a:buSzPts val="1100"/>
              <a:buFont typeface="Nunito Light"/>
              <a:buChar char="●"/>
              <a:defRPr sz="1100" kern="1200">
                <a:solidFill>
                  <a:srgbClr val="434343"/>
                </a:solidFill>
                <a:latin typeface="+mn-lt"/>
                <a:ea typeface="+mn-ea"/>
                <a:cs typeface="+mn-cs"/>
              </a:defRPr>
            </a:lvl4pPr>
            <a:lvl5pPr marL="2286000" lvl="4" indent="-298450" algn="l" defTabSz="685800" rtl="0" eaLnBrk="1" latinLnBrk="0" hangingPunct="1">
              <a:lnSpc>
                <a:spcPct val="115000"/>
              </a:lnSpc>
              <a:spcBef>
                <a:spcPts val="1600"/>
              </a:spcBef>
              <a:spcAft>
                <a:spcPts val="0"/>
              </a:spcAft>
              <a:buClr>
                <a:srgbClr val="434343"/>
              </a:buClr>
              <a:buSzPts val="1100"/>
              <a:buFont typeface="Nunito Light"/>
              <a:buChar char="○"/>
              <a:defRPr sz="1100" kern="1200">
                <a:solidFill>
                  <a:srgbClr val="434343"/>
                </a:solidFill>
                <a:latin typeface="+mn-lt"/>
                <a:ea typeface="+mn-ea"/>
                <a:cs typeface="+mn-cs"/>
              </a:defRPr>
            </a:lvl5pPr>
            <a:lvl6pPr marL="2743200" lvl="5" indent="-298450" algn="l" defTabSz="685800" rtl="0" eaLnBrk="1" latinLnBrk="0" hangingPunct="1">
              <a:lnSpc>
                <a:spcPct val="115000"/>
              </a:lnSpc>
              <a:spcBef>
                <a:spcPts val="1600"/>
              </a:spcBef>
              <a:spcAft>
                <a:spcPts val="0"/>
              </a:spcAft>
              <a:buClr>
                <a:srgbClr val="434343"/>
              </a:buClr>
              <a:buSzPts val="1100"/>
              <a:buFont typeface="Nunito Light"/>
              <a:buChar char="■"/>
              <a:defRPr sz="1100" kern="1200">
                <a:solidFill>
                  <a:srgbClr val="434343"/>
                </a:solidFill>
                <a:latin typeface="+mn-lt"/>
                <a:ea typeface="+mn-ea"/>
                <a:cs typeface="+mn-cs"/>
              </a:defRPr>
            </a:lvl6pPr>
            <a:lvl7pPr marL="3200400" lvl="6" indent="-298450" algn="l" defTabSz="685800" rtl="0" eaLnBrk="1" latinLnBrk="0" hangingPunct="1">
              <a:lnSpc>
                <a:spcPct val="115000"/>
              </a:lnSpc>
              <a:spcBef>
                <a:spcPts val="1600"/>
              </a:spcBef>
              <a:spcAft>
                <a:spcPts val="0"/>
              </a:spcAft>
              <a:buClr>
                <a:srgbClr val="434343"/>
              </a:buClr>
              <a:buSzPts val="1100"/>
              <a:buFont typeface="Nunito Light"/>
              <a:buChar char="●"/>
              <a:defRPr sz="1100" kern="1200">
                <a:solidFill>
                  <a:srgbClr val="434343"/>
                </a:solidFill>
                <a:latin typeface="+mn-lt"/>
                <a:ea typeface="+mn-ea"/>
                <a:cs typeface="+mn-cs"/>
              </a:defRPr>
            </a:lvl7pPr>
            <a:lvl8pPr marL="3657600" lvl="7" indent="-298450" algn="l" defTabSz="685800" rtl="0" eaLnBrk="1" latinLnBrk="0" hangingPunct="1">
              <a:lnSpc>
                <a:spcPct val="115000"/>
              </a:lnSpc>
              <a:spcBef>
                <a:spcPts val="1600"/>
              </a:spcBef>
              <a:spcAft>
                <a:spcPts val="0"/>
              </a:spcAft>
              <a:buClr>
                <a:srgbClr val="434343"/>
              </a:buClr>
              <a:buSzPts val="1100"/>
              <a:buFont typeface="Nunito Light"/>
              <a:buChar char="○"/>
              <a:defRPr sz="1100" kern="1200">
                <a:solidFill>
                  <a:srgbClr val="434343"/>
                </a:solidFill>
                <a:latin typeface="+mn-lt"/>
                <a:ea typeface="+mn-ea"/>
                <a:cs typeface="+mn-cs"/>
              </a:defRPr>
            </a:lvl8pPr>
            <a:lvl9pPr marL="4114800" lvl="8" indent="-298450" algn="l" defTabSz="685800" rtl="0" eaLnBrk="1" latinLnBrk="0" hangingPunct="1">
              <a:lnSpc>
                <a:spcPct val="115000"/>
              </a:lnSpc>
              <a:spcBef>
                <a:spcPts val="1600"/>
              </a:spcBef>
              <a:spcAft>
                <a:spcPts val="1600"/>
              </a:spcAft>
              <a:buClr>
                <a:srgbClr val="434343"/>
              </a:buClr>
              <a:buSzPts val="1100"/>
              <a:buFont typeface="Nunito Light"/>
              <a:buChar char="■"/>
              <a:defRPr sz="1100" kern="1200">
                <a:solidFill>
                  <a:srgbClr val="434343"/>
                </a:solidFill>
                <a:latin typeface="+mn-lt"/>
                <a:ea typeface="+mn-ea"/>
                <a:cs typeface="+mn-cs"/>
              </a:defRPr>
            </a:lvl9pPr>
          </a:lstStyle>
          <a:p>
            <a:pPr marL="158750" indent="0">
              <a:buNone/>
            </a:pPr>
            <a:r>
              <a:rPr lang="en-US" sz="3000">
                <a:solidFill>
                  <a:schemeClr val="tx1"/>
                </a:solidFill>
                <a:latin typeface="Arial" panose="020B0604020202020204" pitchFamily="34" charset="0"/>
                <a:cs typeface="Arial" panose="020B0604020202020204" pitchFamily="34" charset="0"/>
              </a:rPr>
              <a:t>Introduction &amp; Purpose</a:t>
            </a:r>
          </a:p>
          <a:p>
            <a:pPr marL="158750" indent="0">
              <a:buNone/>
            </a:pPr>
            <a:r>
              <a:rPr lang="en-US" sz="3000">
                <a:solidFill>
                  <a:schemeClr val="tx1"/>
                </a:solidFill>
                <a:latin typeface="Arial" panose="020B0604020202020204" pitchFamily="34" charset="0"/>
                <a:cs typeface="Arial" panose="020B0604020202020204" pitchFamily="34" charset="0"/>
              </a:rPr>
              <a:t>Benefits</a:t>
            </a:r>
          </a:p>
          <a:p>
            <a:pPr marL="158750" indent="0">
              <a:buNone/>
            </a:pPr>
            <a:r>
              <a:rPr lang="en-US" sz="3000">
                <a:solidFill>
                  <a:schemeClr val="tx1"/>
                </a:solidFill>
                <a:latin typeface="Arial" panose="020B0604020202020204" pitchFamily="34" charset="0"/>
                <a:cs typeface="Arial" panose="020B0604020202020204" pitchFamily="34" charset="0"/>
              </a:rPr>
              <a:t>Card Controls</a:t>
            </a:r>
          </a:p>
          <a:p>
            <a:pPr marL="158750" indent="0">
              <a:buNone/>
            </a:pPr>
            <a:r>
              <a:rPr lang="en-US" sz="3000">
                <a:solidFill>
                  <a:schemeClr val="tx1"/>
                </a:solidFill>
                <a:latin typeface="Arial" panose="020B0604020202020204" pitchFamily="34" charset="0"/>
                <a:cs typeface="Arial" panose="020B0604020202020204" pitchFamily="34" charset="0"/>
              </a:rPr>
              <a:t>Cardholder Responsibilities</a:t>
            </a:r>
          </a:p>
          <a:p>
            <a:pPr marL="158750" indent="0">
              <a:buNone/>
            </a:pPr>
            <a:r>
              <a:rPr lang="en-US" sz="3000">
                <a:solidFill>
                  <a:schemeClr val="tx1"/>
                </a:solidFill>
                <a:latin typeface="Arial" panose="020B0604020202020204" pitchFamily="34" charset="0"/>
                <a:cs typeface="Arial" panose="020B0604020202020204" pitchFamily="34" charset="0"/>
              </a:rPr>
              <a:t>How the Program Works</a:t>
            </a:r>
          </a:p>
          <a:p>
            <a:pPr marL="158750" indent="0">
              <a:buNone/>
            </a:pPr>
            <a:r>
              <a:rPr lang="en-US" sz="3000">
                <a:solidFill>
                  <a:schemeClr val="tx1"/>
                </a:solidFill>
                <a:latin typeface="Arial" panose="020B0604020202020204" pitchFamily="34" charset="0"/>
                <a:cs typeface="Arial" panose="020B0604020202020204" pitchFamily="34" charset="0"/>
              </a:rPr>
              <a:t>Important Information</a:t>
            </a:r>
          </a:p>
          <a:p>
            <a:pPr marL="158750" indent="0">
              <a:buNone/>
            </a:pPr>
            <a:endParaRPr lang="en-US"/>
          </a:p>
        </p:txBody>
      </p:sp>
      <p:pic>
        <p:nvPicPr>
          <p:cNvPr id="42" name="Picture 41">
            <a:extLst>
              <a:ext uri="{FF2B5EF4-FFF2-40B4-BE49-F238E27FC236}">
                <a16:creationId xmlns:a16="http://schemas.microsoft.com/office/drawing/2014/main" id="{E322C936-7113-467F-88B2-B9DB55945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9617">
            <a:off x="5853097" y="1337960"/>
            <a:ext cx="2584943" cy="2584943"/>
          </a:xfrm>
          <a:prstGeom prst="rect">
            <a:avLst/>
          </a:prstGeom>
          <a:solidFill>
            <a:schemeClr val="accent2">
              <a:lumMod val="40000"/>
              <a:lumOff val="60000"/>
            </a:schemeClr>
          </a:solidFill>
          <a:effectLst>
            <a:outerShdw blurRad="50800" dist="38100" dir="2700000" algn="tl" rotWithShape="0">
              <a:schemeClr val="accent1">
                <a:lumMod val="75000"/>
                <a:alpha val="40000"/>
              </a:schemeClr>
            </a:outerShdw>
            <a:softEdge rad="254000"/>
          </a:effec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1000"/>
                                        <p:tgtEl>
                                          <p:spTgt spid="41">
                                            <p:txEl>
                                              <p:pRg st="0" end="0"/>
                                            </p:txEl>
                                          </p:spTgt>
                                        </p:tgtEl>
                                      </p:cBhvr>
                                    </p:animEffect>
                                    <p:anim calcmode="lin" valueType="num">
                                      <p:cBhvr>
                                        <p:cTn id="8"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1">
                                            <p:txEl>
                                              <p:pRg st="1" end="1"/>
                                            </p:txEl>
                                          </p:spTgt>
                                        </p:tgtEl>
                                        <p:attrNameLst>
                                          <p:attrName>style.visibility</p:attrName>
                                        </p:attrNameLst>
                                      </p:cBhvr>
                                      <p:to>
                                        <p:strVal val="visible"/>
                                      </p:to>
                                    </p:set>
                                    <p:animEffect transition="in" filter="fade">
                                      <p:cBhvr>
                                        <p:cTn id="13" dur="1000"/>
                                        <p:tgtEl>
                                          <p:spTgt spid="41">
                                            <p:txEl>
                                              <p:pRg st="1" end="1"/>
                                            </p:txEl>
                                          </p:spTgt>
                                        </p:tgtEl>
                                      </p:cBhvr>
                                    </p:animEffect>
                                    <p:anim calcmode="lin" valueType="num">
                                      <p:cBhvr>
                                        <p:cTn id="14" dur="1000" fill="hold"/>
                                        <p:tgtEl>
                                          <p:spTgt spid="41">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1">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1">
                                            <p:txEl>
                                              <p:pRg st="2" end="2"/>
                                            </p:txEl>
                                          </p:spTgt>
                                        </p:tgtEl>
                                        <p:attrNameLst>
                                          <p:attrName>style.visibility</p:attrName>
                                        </p:attrNameLst>
                                      </p:cBhvr>
                                      <p:to>
                                        <p:strVal val="visible"/>
                                      </p:to>
                                    </p:set>
                                    <p:animEffect transition="in" filter="fade">
                                      <p:cBhvr>
                                        <p:cTn id="19" dur="1000"/>
                                        <p:tgtEl>
                                          <p:spTgt spid="41">
                                            <p:txEl>
                                              <p:pRg st="2" end="2"/>
                                            </p:txEl>
                                          </p:spTgt>
                                        </p:tgtEl>
                                      </p:cBhvr>
                                    </p:animEffect>
                                    <p:anim calcmode="lin" valueType="num">
                                      <p:cBhvr>
                                        <p:cTn id="20" dur="10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1">
                                            <p:txEl>
                                              <p:pRg st="3" end="3"/>
                                            </p:txEl>
                                          </p:spTgt>
                                        </p:tgtEl>
                                        <p:attrNameLst>
                                          <p:attrName>style.visibility</p:attrName>
                                        </p:attrNameLst>
                                      </p:cBhvr>
                                      <p:to>
                                        <p:strVal val="visible"/>
                                      </p:to>
                                    </p:set>
                                    <p:animEffect transition="in" filter="fade">
                                      <p:cBhvr>
                                        <p:cTn id="25" dur="1000"/>
                                        <p:tgtEl>
                                          <p:spTgt spid="41">
                                            <p:txEl>
                                              <p:pRg st="3" end="3"/>
                                            </p:txEl>
                                          </p:spTgt>
                                        </p:tgtEl>
                                      </p:cBhvr>
                                    </p:animEffect>
                                    <p:anim calcmode="lin" valueType="num">
                                      <p:cBhvr>
                                        <p:cTn id="26" dur="10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1">
                                            <p:txEl>
                                              <p:pRg st="4" end="4"/>
                                            </p:txEl>
                                          </p:spTgt>
                                        </p:tgtEl>
                                        <p:attrNameLst>
                                          <p:attrName>style.visibility</p:attrName>
                                        </p:attrNameLst>
                                      </p:cBhvr>
                                      <p:to>
                                        <p:strVal val="visible"/>
                                      </p:to>
                                    </p:set>
                                    <p:animEffect transition="in" filter="fade">
                                      <p:cBhvr>
                                        <p:cTn id="31" dur="1000"/>
                                        <p:tgtEl>
                                          <p:spTgt spid="41">
                                            <p:txEl>
                                              <p:pRg st="4" end="4"/>
                                            </p:txEl>
                                          </p:spTgt>
                                        </p:tgtEl>
                                      </p:cBhvr>
                                    </p:animEffect>
                                    <p:anim calcmode="lin" valueType="num">
                                      <p:cBhvr>
                                        <p:cTn id="32" dur="1000" fill="hold"/>
                                        <p:tgtEl>
                                          <p:spTgt spid="4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1">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1">
                                            <p:txEl>
                                              <p:pRg st="5" end="5"/>
                                            </p:txEl>
                                          </p:spTgt>
                                        </p:tgtEl>
                                        <p:attrNameLst>
                                          <p:attrName>style.visibility</p:attrName>
                                        </p:attrNameLst>
                                      </p:cBhvr>
                                      <p:to>
                                        <p:strVal val="visible"/>
                                      </p:to>
                                    </p:set>
                                    <p:animEffect transition="in" filter="fade">
                                      <p:cBhvr>
                                        <p:cTn id="37" dur="1000"/>
                                        <p:tgtEl>
                                          <p:spTgt spid="41">
                                            <p:txEl>
                                              <p:pRg st="5" end="5"/>
                                            </p:txEl>
                                          </p:spTgt>
                                        </p:tgtEl>
                                      </p:cBhvr>
                                    </p:animEffect>
                                    <p:anim calcmode="lin" valueType="num">
                                      <p:cBhvr>
                                        <p:cTn id="38" dur="10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1000" fill="hold"/>
                                        <p:tgtEl>
                                          <p:spTgt spid="42"/>
                                        </p:tgtEl>
                                        <p:attrNameLst>
                                          <p:attrName>ppt_w</p:attrName>
                                        </p:attrNameLst>
                                      </p:cBhvr>
                                      <p:tavLst>
                                        <p:tav tm="0">
                                          <p:val>
                                            <p:fltVal val="0"/>
                                          </p:val>
                                        </p:tav>
                                        <p:tav tm="100000">
                                          <p:val>
                                            <p:strVal val="#ppt_w"/>
                                          </p:val>
                                        </p:tav>
                                      </p:tavLst>
                                    </p:anim>
                                    <p:anim calcmode="lin" valueType="num">
                                      <p:cBhvr>
                                        <p:cTn id="45" dur="1000" fill="hold"/>
                                        <p:tgtEl>
                                          <p:spTgt spid="42"/>
                                        </p:tgtEl>
                                        <p:attrNameLst>
                                          <p:attrName>ppt_h</p:attrName>
                                        </p:attrNameLst>
                                      </p:cBhvr>
                                      <p:tavLst>
                                        <p:tav tm="0">
                                          <p:val>
                                            <p:fltVal val="0"/>
                                          </p:val>
                                        </p:tav>
                                        <p:tav tm="100000">
                                          <p:val>
                                            <p:strVal val="#ppt_h"/>
                                          </p:val>
                                        </p:tav>
                                      </p:tavLst>
                                    </p:anim>
                                    <p:anim calcmode="lin" valueType="num">
                                      <p:cBhvr>
                                        <p:cTn id="46" dur="1000" fill="hold"/>
                                        <p:tgtEl>
                                          <p:spTgt spid="42"/>
                                        </p:tgtEl>
                                        <p:attrNameLst>
                                          <p:attrName>style.rotation</p:attrName>
                                        </p:attrNameLst>
                                      </p:cBhvr>
                                      <p:tavLst>
                                        <p:tav tm="0">
                                          <p:val>
                                            <p:fltVal val="90"/>
                                          </p:val>
                                        </p:tav>
                                        <p:tav tm="100000">
                                          <p:val>
                                            <p:fltVal val="0"/>
                                          </p:val>
                                        </p:tav>
                                      </p:tavLst>
                                    </p:anim>
                                    <p:animEffect transition="in" filter="fade">
                                      <p:cBhvr>
                                        <p:cTn id="47"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BD8-CC6D-42AB-9EAB-17D7E8B5AAEC}"/>
              </a:ext>
            </a:extLst>
          </p:cNvPr>
          <p:cNvSpPr>
            <a:spLocks noGrp="1"/>
          </p:cNvSpPr>
          <p:nvPr>
            <p:ph type="title"/>
          </p:nvPr>
        </p:nvSpPr>
        <p:spPr>
          <a:xfrm>
            <a:off x="738304" y="183480"/>
            <a:ext cx="7406640" cy="604592"/>
          </a:xfrm>
        </p:spPr>
        <p:txBody>
          <a:bodyPr>
            <a:normAutofit/>
          </a:bodyPr>
          <a:lstStyle/>
          <a:p>
            <a:r>
              <a:rPr lang="en-US" sz="3600" b="1" cap="none">
                <a:ln w="0"/>
                <a:solidFill>
                  <a:schemeClr val="accent1"/>
                </a:solidFill>
                <a:effectLst>
                  <a:outerShdw blurRad="38100" dist="25400" dir="5400000" algn="ctr" rotWithShape="0">
                    <a:srgbClr val="6E747A">
                      <a:alpha val="43000"/>
                    </a:srgbClr>
                  </a:outerShdw>
                </a:effectLst>
              </a:rPr>
              <a:t>Other Important Information</a:t>
            </a:r>
          </a:p>
        </p:txBody>
      </p:sp>
      <p:sp>
        <p:nvSpPr>
          <p:cNvPr id="4" name="TextBox 3">
            <a:extLst>
              <a:ext uri="{FF2B5EF4-FFF2-40B4-BE49-F238E27FC236}">
                <a16:creationId xmlns:a16="http://schemas.microsoft.com/office/drawing/2014/main" id="{F00C067F-1FA5-4C3C-B6A0-AD5012EB34AA}"/>
              </a:ext>
            </a:extLst>
          </p:cNvPr>
          <p:cNvSpPr txBox="1"/>
          <p:nvPr/>
        </p:nvSpPr>
        <p:spPr>
          <a:xfrm>
            <a:off x="536263" y="898705"/>
            <a:ext cx="7954593" cy="707886"/>
          </a:xfrm>
          <a:prstGeom prst="rect">
            <a:avLst/>
          </a:prstGeom>
          <a:noFill/>
          <a:ln w="25400">
            <a:solidFill>
              <a:schemeClr val="accent1"/>
            </a:solidFill>
          </a:ln>
        </p:spPr>
        <p:txBody>
          <a:bodyPr wrap="square" rtlCol="0">
            <a:spAutoFit/>
          </a:bodyPr>
          <a:lstStyle/>
          <a:p>
            <a:pPr>
              <a:spcBef>
                <a:spcPts val="600"/>
              </a:spcBef>
              <a:spcAft>
                <a:spcPts val="600"/>
              </a:spcAft>
            </a:pPr>
            <a:r>
              <a:rPr lang="en-US" sz="2000">
                <a:latin typeface="Arial" panose="020B0604020202020204" pitchFamily="34" charset="0"/>
                <a:cs typeface="Arial" panose="020B0604020202020204" pitchFamily="34" charset="0"/>
              </a:rPr>
              <a:t>Failure to comply with all State CBA Card policies &amp; procedures may result in the following:</a:t>
            </a:r>
          </a:p>
        </p:txBody>
      </p:sp>
      <p:sp>
        <p:nvSpPr>
          <p:cNvPr id="5" name="TextBox 4">
            <a:extLst>
              <a:ext uri="{FF2B5EF4-FFF2-40B4-BE49-F238E27FC236}">
                <a16:creationId xmlns:a16="http://schemas.microsoft.com/office/drawing/2014/main" id="{FED345DF-AA98-43EB-B345-1005FA403A85}"/>
              </a:ext>
            </a:extLst>
          </p:cNvPr>
          <p:cNvSpPr txBox="1"/>
          <p:nvPr/>
        </p:nvSpPr>
        <p:spPr>
          <a:xfrm>
            <a:off x="536263" y="1934072"/>
            <a:ext cx="5428550" cy="203132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spcBef>
                <a:spcPts val="600"/>
              </a:spcBef>
              <a:spcAft>
                <a:spcPts val="600"/>
              </a:spcAft>
              <a:buFont typeface="Wingdings" panose="05000000000000000000" pitchFamily="2" charset="2"/>
              <a:buChar char="Ø"/>
            </a:pPr>
            <a:r>
              <a:rPr lang="en-US" sz="160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Payroll deduction- form on the right</a:t>
            </a:r>
          </a:p>
          <a:p>
            <a:pPr marL="342900" indent="-342900">
              <a:spcBef>
                <a:spcPts val="600"/>
              </a:spcBef>
              <a:spcAft>
                <a:spcPts val="600"/>
              </a:spcAft>
              <a:buFont typeface="Wingdings" panose="05000000000000000000" pitchFamily="2" charset="2"/>
              <a:buChar char="Ø"/>
            </a:pPr>
            <a:r>
              <a:rPr lang="en-US" sz="160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Loss of Travel privileges on GSU CBA card </a:t>
            </a:r>
          </a:p>
          <a:p>
            <a:pPr marL="342900" indent="-342900">
              <a:spcBef>
                <a:spcPts val="600"/>
              </a:spcBef>
              <a:spcAft>
                <a:spcPts val="600"/>
              </a:spcAft>
              <a:buFont typeface="Wingdings" panose="05000000000000000000" pitchFamily="2" charset="2"/>
              <a:buChar char="Ø"/>
            </a:pPr>
            <a:r>
              <a:rPr lang="en-US" sz="160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Notification to administration, internal audit, Office of State Travel, LLA (Louisiana Legislative Auditor) and University Police</a:t>
            </a:r>
          </a:p>
          <a:p>
            <a:pPr marL="342900" indent="-342900">
              <a:spcBef>
                <a:spcPts val="600"/>
              </a:spcBef>
              <a:spcAft>
                <a:spcPts val="600"/>
              </a:spcAft>
              <a:buFont typeface="Wingdings" panose="05000000000000000000" pitchFamily="2" charset="2"/>
              <a:buChar char="Ø"/>
            </a:pPr>
            <a:r>
              <a:rPr lang="en-US" sz="160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Possible employment suspension or termination </a:t>
            </a:r>
          </a:p>
        </p:txBody>
      </p:sp>
      <p:sp>
        <p:nvSpPr>
          <p:cNvPr id="6" name="Down Arrow 4">
            <a:extLst>
              <a:ext uri="{FF2B5EF4-FFF2-40B4-BE49-F238E27FC236}">
                <a16:creationId xmlns:a16="http://schemas.microsoft.com/office/drawing/2014/main" id="{D9A72800-312F-4CAF-A892-0CBC19FDBFDC}"/>
              </a:ext>
            </a:extLst>
          </p:cNvPr>
          <p:cNvSpPr/>
          <p:nvPr/>
        </p:nvSpPr>
        <p:spPr>
          <a:xfrm>
            <a:off x="4170659" y="1496060"/>
            <a:ext cx="685800" cy="877529"/>
          </a:xfrm>
          <a:prstGeom prst="downArrow">
            <a:avLst/>
          </a:prstGeom>
          <a:solidFill>
            <a:schemeClr val="accent1">
              <a:lumMod val="75000"/>
            </a:schemeClr>
          </a:solidFill>
          <a:ln>
            <a:solidFill>
              <a:schemeClr val="tx1"/>
            </a:solidFill>
          </a:ln>
          <a:effectLst/>
          <a:scene3d>
            <a:camera prst="orthographicFront"/>
            <a:lightRig rig="threePt" dir="t"/>
          </a:scene3d>
          <a:sp3d>
            <a:bevelT w="508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2F740A9-B7E7-4FE3-9DE0-6F44EA331DC9}"/>
              </a:ext>
            </a:extLst>
          </p:cNvPr>
          <p:cNvPicPr>
            <a:picLocks noChangeAspect="1"/>
          </p:cNvPicPr>
          <p:nvPr/>
        </p:nvPicPr>
        <p:blipFill>
          <a:blip r:embed="rId2"/>
          <a:stretch>
            <a:fillRect/>
          </a:stretch>
        </p:blipFill>
        <p:spPr>
          <a:xfrm>
            <a:off x="6558092" y="1724130"/>
            <a:ext cx="2109313" cy="2451208"/>
          </a:xfrm>
          <a:prstGeom prst="rect">
            <a:avLst/>
          </a:prstGeom>
        </p:spPr>
      </p:pic>
    </p:spTree>
    <p:extLst>
      <p:ext uri="{BB962C8B-B14F-4D97-AF65-F5344CB8AC3E}">
        <p14:creationId xmlns:p14="http://schemas.microsoft.com/office/powerpoint/2010/main" val="33520211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5"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EA488-D9ED-4AE2-8E14-D73792E14FF0}"/>
              </a:ext>
            </a:extLst>
          </p:cNvPr>
          <p:cNvSpPr>
            <a:spLocks noGrp="1"/>
          </p:cNvSpPr>
          <p:nvPr>
            <p:ph type="title"/>
          </p:nvPr>
        </p:nvSpPr>
        <p:spPr>
          <a:xfrm>
            <a:off x="266237" y="292919"/>
            <a:ext cx="7704000" cy="572700"/>
          </a:xfrm>
        </p:spPr>
        <p:txBody>
          <a:bodyPr/>
          <a:lstStyle/>
          <a:p>
            <a:pPr algn="l"/>
            <a:r>
              <a:rPr lang="en-US" sz="3600" b="1" cap="none">
                <a:ln w="0"/>
                <a:solidFill>
                  <a:schemeClr val="accent1"/>
                </a:solidFill>
                <a:effectLst>
                  <a:outerShdw blurRad="38100" dist="25400" dir="5400000" algn="ctr" rotWithShape="0">
                    <a:srgbClr val="6E747A">
                      <a:alpha val="43000"/>
                    </a:srgbClr>
                  </a:outerShdw>
                </a:effectLst>
              </a:rPr>
              <a:t>Due Dates for Travelers</a:t>
            </a:r>
          </a:p>
        </p:txBody>
      </p:sp>
      <p:sp>
        <p:nvSpPr>
          <p:cNvPr id="4" name="Subtitle 3">
            <a:extLst>
              <a:ext uri="{FF2B5EF4-FFF2-40B4-BE49-F238E27FC236}">
                <a16:creationId xmlns:a16="http://schemas.microsoft.com/office/drawing/2014/main" id="{7BB11935-6ACF-48AE-840E-12CB66428607}"/>
              </a:ext>
            </a:extLst>
          </p:cNvPr>
          <p:cNvSpPr>
            <a:spLocks noGrp="1"/>
          </p:cNvSpPr>
          <p:nvPr>
            <p:ph type="subTitle" idx="1"/>
          </p:nvPr>
        </p:nvSpPr>
        <p:spPr>
          <a:xfrm>
            <a:off x="364126" y="1126432"/>
            <a:ext cx="2266757" cy="1319586"/>
          </a:xfrm>
        </p:spPr>
        <p:txBody>
          <a:bodyPr/>
          <a:lstStyle/>
          <a:p>
            <a:pPr marL="0" lvl="0" indent="0" algn="l" defTabSz="457200">
              <a:buClrTx/>
              <a:buSzTx/>
            </a:pPr>
            <a:r>
              <a:rPr lang="en-US" sz="1600" b="1">
                <a:latin typeface="Arial"/>
                <a:cs typeface="Arial"/>
              </a:rPr>
              <a:t>30-Day Requirement: </a:t>
            </a:r>
            <a:r>
              <a:rPr lang="en-US" sz="1600">
                <a:latin typeface="Arial"/>
                <a:cs typeface="Arial"/>
              </a:rPr>
              <a:t>Travel requests must be submitted 30 days in advance. Requests within 30 days require prior approval from the Vice President and President and are </a:t>
            </a:r>
            <a:r>
              <a:rPr lang="en-US" sz="1600" u="sng">
                <a:latin typeface="Arial"/>
                <a:cs typeface="Arial"/>
              </a:rPr>
              <a:t>reviewed case by case.</a:t>
            </a:r>
          </a:p>
          <a:p>
            <a:pPr marL="0" indent="0" algn="l" defTabSz="457200">
              <a:buClrTx/>
              <a:buSzTx/>
            </a:pPr>
            <a:endParaRPr lang="en-US" sz="1600" u="sng">
              <a:latin typeface="Arial"/>
              <a:cs typeface="Arial"/>
            </a:endParaRPr>
          </a:p>
          <a:p>
            <a:pPr marL="0" lvl="0" indent="0" algn="l" defTabSz="457200">
              <a:buClrTx/>
              <a:buSzTx/>
            </a:pPr>
            <a:r>
              <a:rPr lang="en-US" sz="1600">
                <a:latin typeface="Arial"/>
                <a:cs typeface="Arial"/>
              </a:rPr>
              <a:t>*Template on the Travel page.</a:t>
            </a:r>
          </a:p>
        </p:txBody>
      </p:sp>
      <p:sp>
        <p:nvSpPr>
          <p:cNvPr id="6" name="Subtitle 5">
            <a:extLst>
              <a:ext uri="{FF2B5EF4-FFF2-40B4-BE49-F238E27FC236}">
                <a16:creationId xmlns:a16="http://schemas.microsoft.com/office/drawing/2014/main" id="{16C6E8CD-8606-497E-A7BE-D160C60BE448}"/>
              </a:ext>
            </a:extLst>
          </p:cNvPr>
          <p:cNvSpPr>
            <a:spLocks noGrp="1"/>
          </p:cNvSpPr>
          <p:nvPr>
            <p:ph type="subTitle" idx="4"/>
          </p:nvPr>
        </p:nvSpPr>
        <p:spPr>
          <a:xfrm>
            <a:off x="2986758" y="1126432"/>
            <a:ext cx="2679236" cy="3294205"/>
          </a:xfrm>
        </p:spPr>
        <p:txBody>
          <a:bodyPr/>
          <a:lstStyle/>
          <a:p>
            <a:pPr marL="0" lvl="0" indent="0" algn="l" defTabSz="457200">
              <a:buClrTx/>
              <a:buSzTx/>
            </a:pPr>
            <a:r>
              <a:rPr lang="en-US" sz="1600">
                <a:latin typeface="Arial"/>
                <a:cs typeface="Arial"/>
              </a:rPr>
              <a:t>All hotels receipts must be submitted 3 business of return trip. All hotel receipts must have the following email address attached to the reservation</a:t>
            </a:r>
            <a:r>
              <a:rPr lang="en-US" sz="1600">
                <a:latin typeface="Arial"/>
                <a:cs typeface="Arial"/>
                <a:hlinkClick r:id="rId2">
                  <a:extLst>
                    <a:ext uri="{A12FA001-AC4F-418D-AE19-62706E023703}">
                      <ahyp:hlinkClr xmlns:ahyp="http://schemas.microsoft.com/office/drawing/2018/hyperlinkcolor" val="tx"/>
                    </a:ext>
                  </a:extLst>
                </a:hlinkClick>
              </a:rPr>
              <a:t>’</a:t>
            </a:r>
            <a:r>
              <a:rPr lang="en-US" sz="1600">
                <a:latin typeface="Arial"/>
                <a:cs typeface="Arial"/>
              </a:rPr>
              <a:t>s </a:t>
            </a:r>
            <a:r>
              <a:rPr lang="en-US" sz="1600">
                <a:latin typeface="Arial"/>
                <a:cs typeface="Arial"/>
                <a:hlinkClick r:id="rId3">
                  <a:extLst>
                    <a:ext uri="{A12FA001-AC4F-418D-AE19-62706E023703}">
                      <ahyp:hlinkClr xmlns:ahyp="http://schemas.microsoft.com/office/drawing/2018/hyperlinkcolor" val="tx"/>
                    </a:ext>
                  </a:extLst>
                </a:hlinkClick>
              </a:rPr>
              <a:t>travel@gram.edu</a:t>
            </a:r>
            <a:r>
              <a:rPr lang="en-US" sz="1600">
                <a:latin typeface="Arial"/>
                <a:cs typeface="Arial"/>
              </a:rPr>
              <a:t> </a:t>
            </a:r>
            <a:r>
              <a:rPr lang="en-US" sz="1600" b="1" u="sng">
                <a:solidFill>
                  <a:srgbClr val="FF0000"/>
                </a:solidFill>
                <a:latin typeface="Arial"/>
                <a:cs typeface="Arial"/>
              </a:rPr>
              <a:t>no exceptions.</a:t>
            </a:r>
          </a:p>
          <a:p>
            <a:pPr marL="285750" lvl="0" indent="-285750" algn="l" defTabSz="457200">
              <a:buClrTx/>
              <a:buSzTx/>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0" lvl="0" indent="0" algn="l" defTabSz="457200">
              <a:buClrTx/>
              <a:buSzTx/>
            </a:pPr>
            <a:r>
              <a:rPr lang="en-US" sz="1600" b="1">
                <a:latin typeface="Arial" panose="020B0604020202020204" pitchFamily="34" charset="0"/>
                <a:cs typeface="Arial" panose="020B0604020202020204" pitchFamily="34" charset="0"/>
              </a:rPr>
              <a:t>Traveler must obtain a receipt before leaving the hotel</a:t>
            </a:r>
            <a:r>
              <a:rPr lang="en-US" sz="1800" b="1">
                <a:latin typeface="Arial" panose="020B0604020202020204" pitchFamily="34" charset="0"/>
                <a:cs typeface="Arial" panose="020B0604020202020204" pitchFamily="34" charset="0"/>
              </a:rPr>
              <a:t>. </a:t>
            </a:r>
          </a:p>
          <a:p>
            <a:endParaRPr lang="en-US" sz="900"/>
          </a:p>
        </p:txBody>
      </p:sp>
      <p:sp>
        <p:nvSpPr>
          <p:cNvPr id="8" name="Subtitle 7">
            <a:extLst>
              <a:ext uri="{FF2B5EF4-FFF2-40B4-BE49-F238E27FC236}">
                <a16:creationId xmlns:a16="http://schemas.microsoft.com/office/drawing/2014/main" id="{BEF5A5AE-023E-4804-A8E2-82CC84DD6B7D}"/>
              </a:ext>
            </a:extLst>
          </p:cNvPr>
          <p:cNvSpPr>
            <a:spLocks noGrp="1"/>
          </p:cNvSpPr>
          <p:nvPr>
            <p:ph type="subTitle" idx="6"/>
          </p:nvPr>
        </p:nvSpPr>
        <p:spPr>
          <a:xfrm>
            <a:off x="5720158" y="1017725"/>
            <a:ext cx="3251958" cy="3768024"/>
          </a:xfrm>
        </p:spPr>
        <p:txBody>
          <a:bodyPr/>
          <a:lstStyle/>
          <a:p>
            <a:pPr marL="0" lvl="0" indent="0" algn="l" defTabSz="457200">
              <a:buClrTx/>
              <a:buSzTx/>
            </a:pPr>
            <a:r>
              <a:rPr lang="en-US" sz="1600" b="1">
                <a:latin typeface="Arial" panose="020B0604020202020204" pitchFamily="34" charset="0"/>
                <a:cs typeface="Arial" panose="020B0604020202020204" pitchFamily="34" charset="0"/>
              </a:rPr>
              <a:t>Conferences</a:t>
            </a:r>
            <a:r>
              <a:rPr lang="en-US" sz="1600">
                <a:latin typeface="Arial" panose="020B0604020202020204" pitchFamily="34" charset="0"/>
                <a:cs typeface="Arial" panose="020B0604020202020204" pitchFamily="34" charset="0"/>
              </a:rPr>
              <a:t> - the following documents must be submitted with the initial travel request: the agenda, flyer, and supporting documentation regarding the hotel rates. </a:t>
            </a:r>
          </a:p>
          <a:p>
            <a:pPr marL="0" lvl="0" indent="0" algn="l" defTabSz="457200">
              <a:buClrTx/>
              <a:buSzTx/>
            </a:pPr>
            <a:endParaRPr lang="en-US" sz="1600">
              <a:solidFill>
                <a:prstClr val="black"/>
              </a:solidFill>
              <a:latin typeface="Arial" panose="020B0604020202020204" pitchFamily="34" charset="0"/>
              <a:cs typeface="Arial" panose="020B0604020202020204" pitchFamily="34" charset="0"/>
            </a:endParaRPr>
          </a:p>
          <a:p>
            <a:pPr marL="0" lvl="0" indent="0" algn="l" defTabSz="457200">
              <a:buClrTx/>
              <a:buSzTx/>
            </a:pPr>
            <a:r>
              <a:rPr lang="en-US" sz="1600" b="1">
                <a:solidFill>
                  <a:srgbClr val="FF0000"/>
                </a:solidFill>
                <a:latin typeface="Arial" panose="020B0604020202020204" pitchFamily="34" charset="0"/>
                <a:cs typeface="Arial" panose="020B0604020202020204" pitchFamily="34" charset="0"/>
              </a:rPr>
              <a:t>TA will not be processed without the required supporting documentation. All documentation must be submitted in full to ensure compliance with university and state travel policies.</a:t>
            </a:r>
            <a:endParaRPr lang="en-US" sz="900"/>
          </a:p>
        </p:txBody>
      </p:sp>
      <p:cxnSp>
        <p:nvCxnSpPr>
          <p:cNvPr id="19" name="Straight Connector 18">
            <a:extLst>
              <a:ext uri="{FF2B5EF4-FFF2-40B4-BE49-F238E27FC236}">
                <a16:creationId xmlns:a16="http://schemas.microsoft.com/office/drawing/2014/main" id="{260CFE3B-65AC-4F9E-9A41-AC9688766367}"/>
              </a:ext>
            </a:extLst>
          </p:cNvPr>
          <p:cNvCxnSpPr>
            <a:cxnSpLocks/>
          </p:cNvCxnSpPr>
          <p:nvPr/>
        </p:nvCxnSpPr>
        <p:spPr>
          <a:xfrm>
            <a:off x="2986757" y="1126432"/>
            <a:ext cx="0" cy="3446311"/>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1" name="Straight Connector 20">
            <a:extLst>
              <a:ext uri="{FF2B5EF4-FFF2-40B4-BE49-F238E27FC236}">
                <a16:creationId xmlns:a16="http://schemas.microsoft.com/office/drawing/2014/main" id="{FD1576DA-9435-4336-905E-7A7C69132BD1}"/>
              </a:ext>
            </a:extLst>
          </p:cNvPr>
          <p:cNvCxnSpPr>
            <a:cxnSpLocks/>
          </p:cNvCxnSpPr>
          <p:nvPr/>
        </p:nvCxnSpPr>
        <p:spPr>
          <a:xfrm>
            <a:off x="5665993" y="1126432"/>
            <a:ext cx="0" cy="3446311"/>
          </a:xfrm>
          <a:prstGeom prst="line">
            <a:avLst/>
          </a:prstGeom>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6023122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1000"/>
                                        <p:tgtEl>
                                          <p:spTgt spid="6">
                                            <p:txEl>
                                              <p:pRg st="2" end="2"/>
                                            </p:txEl>
                                          </p:spTgt>
                                        </p:tgtEl>
                                      </p:cBhvr>
                                    </p:animEffect>
                                    <p:anim calcmode="lin" valueType="num">
                                      <p:cBhvr>
                                        <p:cTn id="2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1000"/>
                                        <p:tgtEl>
                                          <p:spTgt spid="8">
                                            <p:txEl>
                                              <p:pRg st="0" end="0"/>
                                            </p:txEl>
                                          </p:spTgt>
                                        </p:tgtEl>
                                      </p:cBhvr>
                                    </p:animEffect>
                                    <p:anim calcmode="lin" valueType="num">
                                      <p:cBhvr>
                                        <p:cTn id="3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fade">
                                      <p:cBhvr>
                                        <p:cTn id="39" dur="1000"/>
                                        <p:tgtEl>
                                          <p:spTgt spid="8">
                                            <p:txEl>
                                              <p:pRg st="2" end="2"/>
                                            </p:txEl>
                                          </p:spTgt>
                                        </p:tgtEl>
                                      </p:cBhvr>
                                    </p:animEffect>
                                    <p:anim calcmode="lin" valueType="num">
                                      <p:cBhvr>
                                        <p:cTn id="4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8223F-5933-4406-B107-4FCD9AA2E3E9}"/>
              </a:ext>
            </a:extLst>
          </p:cNvPr>
          <p:cNvSpPr>
            <a:spLocks noGrp="1"/>
          </p:cNvSpPr>
          <p:nvPr>
            <p:ph type="title"/>
          </p:nvPr>
        </p:nvSpPr>
        <p:spPr/>
        <p:txBody>
          <a:bodyPr/>
          <a:lstStyle/>
          <a:p>
            <a:r>
              <a:rPr lang="en-US" sz="3600" b="1" cap="none">
                <a:ln w="0"/>
                <a:solidFill>
                  <a:schemeClr val="accent1"/>
                </a:solidFill>
                <a:effectLst>
                  <a:outerShdw blurRad="38100" dist="25400" dir="5400000" algn="ctr" rotWithShape="0">
                    <a:srgbClr val="6E747A">
                      <a:alpha val="43000"/>
                    </a:srgbClr>
                  </a:outerShdw>
                </a:effectLst>
              </a:rPr>
              <a:t>Travel Card Policies Locations</a:t>
            </a:r>
          </a:p>
        </p:txBody>
      </p:sp>
      <p:sp>
        <p:nvSpPr>
          <p:cNvPr id="3" name="Subtitle 2">
            <a:extLst>
              <a:ext uri="{FF2B5EF4-FFF2-40B4-BE49-F238E27FC236}">
                <a16:creationId xmlns:a16="http://schemas.microsoft.com/office/drawing/2014/main" id="{2F66A16C-427F-4694-B9B9-EE6E8B295D85}"/>
              </a:ext>
            </a:extLst>
          </p:cNvPr>
          <p:cNvSpPr>
            <a:spLocks noGrp="1"/>
          </p:cNvSpPr>
          <p:nvPr>
            <p:ph type="subTitle" idx="1"/>
          </p:nvPr>
        </p:nvSpPr>
        <p:spPr>
          <a:xfrm>
            <a:off x="4572000" y="2270696"/>
            <a:ext cx="4307259" cy="1383900"/>
          </a:xfrm>
        </p:spPr>
        <p:txBody>
          <a:bodyPr/>
          <a:lstStyle/>
          <a:p>
            <a:r>
              <a:rPr lang="en-US" sz="120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https://www.gram.edu/offices/infotech/teleworking/travel.php</a:t>
            </a:r>
            <a:endParaRPr lang="en-US" sz="1200">
              <a:solidFill>
                <a:schemeClr val="tx1"/>
              </a:solidFill>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34FB86BB-DE47-4F23-9F24-E765F4B5441C}"/>
              </a:ext>
            </a:extLst>
          </p:cNvPr>
          <p:cNvSpPr>
            <a:spLocks noGrp="1"/>
          </p:cNvSpPr>
          <p:nvPr>
            <p:ph type="subTitle" idx="2"/>
          </p:nvPr>
        </p:nvSpPr>
        <p:spPr>
          <a:xfrm>
            <a:off x="344580" y="2283326"/>
            <a:ext cx="3805050" cy="1383900"/>
          </a:xfrm>
        </p:spPr>
        <p:txBody>
          <a:bodyPr/>
          <a:lstStyle/>
          <a:p>
            <a:r>
              <a:rPr lang="en-US" sz="120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https://www.doa.la.gov/doa/ost/statewide-card-policy/</a:t>
            </a:r>
            <a:endParaRPr lang="en-US" sz="1200">
              <a:solidFill>
                <a:schemeClr val="tx1"/>
              </a:solidFill>
            </a:endParaRPr>
          </a:p>
        </p:txBody>
      </p:sp>
      <p:sp>
        <p:nvSpPr>
          <p:cNvPr id="5" name="Subtitle 4">
            <a:extLst>
              <a:ext uri="{FF2B5EF4-FFF2-40B4-BE49-F238E27FC236}">
                <a16:creationId xmlns:a16="http://schemas.microsoft.com/office/drawing/2014/main" id="{B4D38A27-AD2B-489C-BA47-4B4051882F9E}"/>
              </a:ext>
            </a:extLst>
          </p:cNvPr>
          <p:cNvSpPr>
            <a:spLocks noGrp="1"/>
          </p:cNvSpPr>
          <p:nvPr>
            <p:ph type="subTitle" idx="3"/>
          </p:nvPr>
        </p:nvSpPr>
        <p:spPr>
          <a:xfrm>
            <a:off x="4695789" y="1465142"/>
            <a:ext cx="3974098" cy="696900"/>
          </a:xfrm>
        </p:spPr>
        <p:txBody>
          <a:bodyPr/>
          <a:lstStyle/>
          <a:p>
            <a:r>
              <a:rPr lang="en-US" sz="2000">
                <a:solidFill>
                  <a:schemeClr val="tx1"/>
                </a:solidFill>
                <a:latin typeface="Arial Black" panose="020B0A04020102020204" pitchFamily="34" charset="0"/>
              </a:rPr>
              <a:t>The GSU Travel Card policy can be found at:</a:t>
            </a:r>
          </a:p>
        </p:txBody>
      </p:sp>
      <p:sp>
        <p:nvSpPr>
          <p:cNvPr id="6" name="Subtitle 5">
            <a:extLst>
              <a:ext uri="{FF2B5EF4-FFF2-40B4-BE49-F238E27FC236}">
                <a16:creationId xmlns:a16="http://schemas.microsoft.com/office/drawing/2014/main" id="{5AAFD90B-C015-4E50-9C59-53A1E5B8E7E3}"/>
              </a:ext>
            </a:extLst>
          </p:cNvPr>
          <p:cNvSpPr>
            <a:spLocks noGrp="1"/>
          </p:cNvSpPr>
          <p:nvPr>
            <p:ph type="subTitle" idx="4"/>
          </p:nvPr>
        </p:nvSpPr>
        <p:spPr>
          <a:xfrm>
            <a:off x="260056" y="1465142"/>
            <a:ext cx="3974098" cy="696900"/>
          </a:xfrm>
        </p:spPr>
        <p:txBody>
          <a:bodyPr/>
          <a:lstStyle/>
          <a:p>
            <a:r>
              <a:rPr lang="en-US" sz="2000">
                <a:solidFill>
                  <a:schemeClr val="tx1"/>
                </a:solidFill>
                <a:latin typeface="Arial Black" panose="020B0A04020102020204" pitchFamily="34" charset="0"/>
                <a:cs typeface="Arial" panose="020B0604020202020204" pitchFamily="34" charset="0"/>
              </a:rPr>
              <a:t>The State’s card policy can be found at:</a:t>
            </a:r>
          </a:p>
        </p:txBody>
      </p:sp>
      <p:sp>
        <p:nvSpPr>
          <p:cNvPr id="7" name="TextBox 6">
            <a:extLst>
              <a:ext uri="{FF2B5EF4-FFF2-40B4-BE49-F238E27FC236}">
                <a16:creationId xmlns:a16="http://schemas.microsoft.com/office/drawing/2014/main" id="{07B07FF6-891F-5251-7B48-E7C9C829B6FA}"/>
              </a:ext>
            </a:extLst>
          </p:cNvPr>
          <p:cNvSpPr txBox="1"/>
          <p:nvPr/>
        </p:nvSpPr>
        <p:spPr>
          <a:xfrm>
            <a:off x="719999" y="3032078"/>
            <a:ext cx="7839609" cy="646331"/>
          </a:xfrm>
          <a:prstGeom prst="rect">
            <a:avLst/>
          </a:prstGeom>
          <a:noFill/>
        </p:spPr>
        <p:txBody>
          <a:bodyPr wrap="square" rtlCol="0">
            <a:spAutoFit/>
          </a:bodyPr>
          <a:lstStyle/>
          <a:p>
            <a:r>
              <a:rPr lang="en-US">
                <a:solidFill>
                  <a:srgbClr val="FF9900"/>
                </a:solidFill>
                <a:latin typeface="Arial Black" panose="020B0A04020102020204" pitchFamily="34" charset="0"/>
                <a:hlinkClick r:id="rId4" tooltip="PPM49">
                  <a:extLst>
                    <a:ext uri="{A12FA001-AC4F-418D-AE19-62706E023703}">
                      <ahyp:hlinkClr xmlns:ahyp="http://schemas.microsoft.com/office/drawing/2018/hyperlinkcolor" val="tx"/>
                    </a:ext>
                  </a:extLst>
                </a:hlinkClick>
              </a:rPr>
              <a:t>For more information, please refer to the State PPM49</a:t>
            </a:r>
            <a:r>
              <a:rPr lang="en-US">
                <a:solidFill>
                  <a:srgbClr val="FF9900"/>
                </a:solidFill>
                <a:latin typeface="Arial Black" panose="020B0A04020102020204" pitchFamily="34" charset="0"/>
              </a:rPr>
              <a:t> </a:t>
            </a:r>
            <a:r>
              <a:rPr lang="en-US">
                <a:latin typeface="Arial Black" panose="020B0A04020102020204" pitchFamily="34" charset="0"/>
              </a:rPr>
              <a:t>Policy https://www.doa.la.gov/media/faqdrej4/ppm49-2025-07-01.pdf</a:t>
            </a:r>
          </a:p>
        </p:txBody>
      </p:sp>
    </p:spTree>
    <p:extLst>
      <p:ext uri="{BB962C8B-B14F-4D97-AF65-F5344CB8AC3E}">
        <p14:creationId xmlns:p14="http://schemas.microsoft.com/office/powerpoint/2010/main" val="30306964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0" end="0"/>
                                            </p:txEl>
                                          </p:spTgt>
                                        </p:tgtEl>
                                      </p:cBhvr>
                                    </p:animEffect>
                                    <p:animScale>
                                      <p:cBhvr>
                                        <p:cTn id="12"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E4A0D-42A6-99FC-34BE-B3B6BA5FE1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673244-30A9-F9E1-A1F0-5BB4ABEFBA71}"/>
              </a:ext>
            </a:extLst>
          </p:cNvPr>
          <p:cNvSpPr>
            <a:spLocks noGrp="1"/>
          </p:cNvSpPr>
          <p:nvPr>
            <p:ph type="title"/>
          </p:nvPr>
        </p:nvSpPr>
        <p:spPr/>
        <p:txBody>
          <a:bodyPr/>
          <a:lstStyle/>
          <a:p>
            <a:r>
              <a:rPr lang="en-US" sz="3600" b="1" cap="none">
                <a:ln w="0"/>
                <a:effectLst>
                  <a:outerShdw blurRad="38100" dist="25400" dir="5400000" algn="ctr" rotWithShape="0">
                    <a:srgbClr val="6E747A">
                      <a:alpha val="43000"/>
                    </a:srgbClr>
                  </a:outerShdw>
                </a:effectLst>
              </a:rPr>
              <a:t>GSA Rates</a:t>
            </a:r>
          </a:p>
        </p:txBody>
      </p:sp>
      <p:sp>
        <p:nvSpPr>
          <p:cNvPr id="5" name="Subtitle 4">
            <a:extLst>
              <a:ext uri="{FF2B5EF4-FFF2-40B4-BE49-F238E27FC236}">
                <a16:creationId xmlns:a16="http://schemas.microsoft.com/office/drawing/2014/main" id="{30C13493-9D24-6EBA-D0AE-110712A94889}"/>
              </a:ext>
            </a:extLst>
          </p:cNvPr>
          <p:cNvSpPr>
            <a:spLocks noGrp="1"/>
          </p:cNvSpPr>
          <p:nvPr>
            <p:ph type="subTitle" idx="1"/>
          </p:nvPr>
        </p:nvSpPr>
        <p:spPr>
          <a:xfrm>
            <a:off x="587828" y="1808579"/>
            <a:ext cx="7968343" cy="696900"/>
          </a:xfrm>
        </p:spPr>
        <p:txBody>
          <a:bodyPr/>
          <a:lstStyle/>
          <a:p>
            <a:r>
              <a:rPr lang="en-US" sz="2000">
                <a:solidFill>
                  <a:schemeClr val="tx1"/>
                </a:solidFill>
                <a:latin typeface="Arial Black" panose="020B0A04020102020204" pitchFamily="34" charset="0"/>
                <a:hlinkClick r:id="rId2">
                  <a:extLst>
                    <a:ext uri="{A12FA001-AC4F-418D-AE19-62706E023703}">
                      <ahyp:hlinkClr xmlns:ahyp="http://schemas.microsoft.com/office/drawing/2018/hyperlinkcolor" val="tx"/>
                    </a:ext>
                  </a:extLst>
                </a:hlinkClick>
              </a:rPr>
              <a:t>https://allowances.state.gov/web920/per_diem.asp</a:t>
            </a:r>
            <a:r>
              <a:rPr lang="en-US" sz="2000">
                <a:solidFill>
                  <a:schemeClr val="tx1"/>
                </a:solidFill>
                <a:latin typeface="Arial Black" panose="020B0A04020102020204" pitchFamily="34" charset="0"/>
              </a:rPr>
              <a:t>  </a:t>
            </a:r>
          </a:p>
        </p:txBody>
      </p:sp>
      <p:sp>
        <p:nvSpPr>
          <p:cNvPr id="6" name="Subtitle 5">
            <a:extLst>
              <a:ext uri="{FF2B5EF4-FFF2-40B4-BE49-F238E27FC236}">
                <a16:creationId xmlns:a16="http://schemas.microsoft.com/office/drawing/2014/main" id="{4573E11D-1F98-AD69-D6DD-F99EEE00C8A9}"/>
              </a:ext>
            </a:extLst>
          </p:cNvPr>
          <p:cNvSpPr>
            <a:spLocks noGrp="1"/>
          </p:cNvSpPr>
          <p:nvPr>
            <p:ph type="subTitle" idx="2"/>
          </p:nvPr>
        </p:nvSpPr>
        <p:spPr>
          <a:xfrm>
            <a:off x="1082324" y="1141925"/>
            <a:ext cx="7147275" cy="563816"/>
          </a:xfrm>
        </p:spPr>
        <p:txBody>
          <a:bodyPr/>
          <a:lstStyle/>
          <a:p>
            <a:pPr algn="l"/>
            <a:r>
              <a:rPr lang="en-US" sz="180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https://www.gsa.gov/travel/plan-book/per-diem-rates</a:t>
            </a:r>
            <a:r>
              <a:rPr lang="en-US" sz="1800">
                <a:solidFill>
                  <a:schemeClr val="tx1"/>
                </a:solidFill>
                <a:latin typeface="Arial Black" panose="020B0A04020102020204" pitchFamily="34" charset="0"/>
              </a:rPr>
              <a:t>  </a:t>
            </a:r>
          </a:p>
        </p:txBody>
      </p:sp>
      <p:sp>
        <p:nvSpPr>
          <p:cNvPr id="3" name="TextBox 2">
            <a:extLst>
              <a:ext uri="{FF2B5EF4-FFF2-40B4-BE49-F238E27FC236}">
                <a16:creationId xmlns:a16="http://schemas.microsoft.com/office/drawing/2014/main" id="{ACCA32ED-38A0-4210-8EB8-716116998BFD}"/>
              </a:ext>
            </a:extLst>
          </p:cNvPr>
          <p:cNvSpPr txBox="1"/>
          <p:nvPr/>
        </p:nvSpPr>
        <p:spPr>
          <a:xfrm>
            <a:off x="1484848" y="2350716"/>
            <a:ext cx="6614313" cy="523220"/>
          </a:xfrm>
          <a:prstGeom prst="rect">
            <a:avLst/>
          </a:prstGeom>
          <a:noFill/>
        </p:spPr>
        <p:txBody>
          <a:bodyPr wrap="square" rtlCol="0">
            <a:spAutoFit/>
          </a:bodyPr>
          <a:lstStyle/>
          <a:p>
            <a:pPr algn="ctr"/>
            <a:r>
              <a:rPr lang="en-US" sz="2800" b="1">
                <a:solidFill>
                  <a:srgbClr val="FF9900"/>
                </a:solidFill>
              </a:rPr>
              <a:t>International GSA Rates</a:t>
            </a:r>
          </a:p>
        </p:txBody>
      </p:sp>
      <p:sp>
        <p:nvSpPr>
          <p:cNvPr id="4" name="TextBox 3">
            <a:extLst>
              <a:ext uri="{FF2B5EF4-FFF2-40B4-BE49-F238E27FC236}">
                <a16:creationId xmlns:a16="http://schemas.microsoft.com/office/drawing/2014/main" id="{2D5EDB7B-CD82-4F8B-97B0-18128EF1F491}"/>
              </a:ext>
            </a:extLst>
          </p:cNvPr>
          <p:cNvSpPr txBox="1"/>
          <p:nvPr/>
        </p:nvSpPr>
        <p:spPr>
          <a:xfrm>
            <a:off x="1337021" y="3150454"/>
            <a:ext cx="7288790" cy="400110"/>
          </a:xfrm>
          <a:prstGeom prst="rect">
            <a:avLst/>
          </a:prstGeom>
          <a:noFill/>
        </p:spPr>
        <p:txBody>
          <a:bodyPr wrap="none" rtlCol="0">
            <a:spAutoFit/>
          </a:bodyPr>
          <a:lstStyle/>
          <a:p>
            <a:r>
              <a:rPr lang="en-US" sz="2000" b="1">
                <a:latin typeface="Arial Black" panose="020B0A04020102020204" pitchFamily="34" charset="0"/>
                <a:hlinkClick r:id="rId2">
                  <a:extLst>
                    <a:ext uri="{A12FA001-AC4F-418D-AE19-62706E023703}">
                      <ahyp:hlinkClr xmlns:ahyp="http://schemas.microsoft.com/office/drawing/2018/hyperlinkcolor" val="tx"/>
                    </a:ext>
                  </a:extLst>
                </a:hlinkClick>
              </a:rPr>
              <a:t>https://allowances.state.gov/web920/per_diem.asp</a:t>
            </a:r>
            <a:r>
              <a:rPr lang="en-US" sz="2000" b="1">
                <a:latin typeface="Arial Black" panose="020B0A04020102020204" pitchFamily="34" charset="0"/>
              </a:rPr>
              <a:t> </a:t>
            </a:r>
          </a:p>
        </p:txBody>
      </p:sp>
      <p:sp>
        <p:nvSpPr>
          <p:cNvPr id="7" name="TextBox 6">
            <a:extLst>
              <a:ext uri="{FF2B5EF4-FFF2-40B4-BE49-F238E27FC236}">
                <a16:creationId xmlns:a16="http://schemas.microsoft.com/office/drawing/2014/main" id="{03462DCA-5167-4B93-8226-0C63F5433AED}"/>
              </a:ext>
            </a:extLst>
          </p:cNvPr>
          <p:cNvSpPr txBox="1"/>
          <p:nvPr/>
        </p:nvSpPr>
        <p:spPr>
          <a:xfrm>
            <a:off x="428297" y="3601331"/>
            <a:ext cx="8455328" cy="369332"/>
          </a:xfrm>
          <a:prstGeom prst="rect">
            <a:avLst/>
          </a:prstGeom>
          <a:noFill/>
        </p:spPr>
        <p:txBody>
          <a:bodyPr wrap="none" lIns="91440" tIns="45720" rIns="91440" bIns="45720" rtlCol="0" anchor="t">
            <a:spAutoFit/>
          </a:bodyPr>
          <a:lstStyle/>
          <a:p>
            <a:r>
              <a:rPr lang="en-US" b="1">
                <a:latin typeface="Arial Black"/>
                <a:hlinkClick r:id="rId4">
                  <a:extLst>
                    <a:ext uri="{A12FA001-AC4F-418D-AE19-62706E023703}">
                      <ahyp:hlinkClr xmlns:ahyp="http://schemas.microsoft.com/office/drawing/2018/hyperlinkcolor" val="tx"/>
                    </a:ext>
                  </a:extLst>
                </a:hlinkClick>
              </a:rPr>
              <a:t>https</a:t>
            </a:r>
            <a:r>
              <a:rPr lang="en-US" b="1">
                <a:hlinkClick r:id="rId4">
                  <a:extLst>
                    <a:ext uri="{A12FA001-AC4F-418D-AE19-62706E023703}">
                      <ahyp:hlinkClr xmlns:ahyp="http://schemas.microsoft.com/office/drawing/2018/hyperlinkcolor" val="tx"/>
                    </a:ext>
                  </a:extLst>
                </a:hlinkClick>
              </a:rPr>
              <a:t>://allowances.state.gov/content.asp?content_id=114&amp;menu_id=75</a:t>
            </a:r>
            <a:r>
              <a:rPr lang="en-US" b="1"/>
              <a:t> </a:t>
            </a:r>
          </a:p>
        </p:txBody>
      </p:sp>
    </p:spTree>
    <p:extLst>
      <p:ext uri="{BB962C8B-B14F-4D97-AF65-F5344CB8AC3E}">
        <p14:creationId xmlns:p14="http://schemas.microsoft.com/office/powerpoint/2010/main" val="9659517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B90ED-EB42-46E0-B05C-9A34C0167834}"/>
              </a:ext>
            </a:extLst>
          </p:cNvPr>
          <p:cNvSpPr>
            <a:spLocks noGrp="1"/>
          </p:cNvSpPr>
          <p:nvPr>
            <p:ph type="title"/>
          </p:nvPr>
        </p:nvSpPr>
        <p:spPr/>
        <p:txBody>
          <a:bodyPr/>
          <a:lstStyle/>
          <a:p>
            <a:r>
              <a:rPr lang="en-US" sz="3600" b="1" cap="none">
                <a:ln w="0"/>
                <a:solidFill>
                  <a:schemeClr val="accent1"/>
                </a:solidFill>
                <a:effectLst>
                  <a:outerShdw blurRad="38100" dist="25400" dir="5400000" algn="ctr" rotWithShape="0">
                    <a:srgbClr val="6E747A">
                      <a:alpha val="43000"/>
                    </a:srgbClr>
                  </a:outerShdw>
                </a:effectLst>
              </a:rPr>
              <a:t>Key Contacts</a:t>
            </a:r>
          </a:p>
        </p:txBody>
      </p:sp>
      <p:sp>
        <p:nvSpPr>
          <p:cNvPr id="4" name="Subtitle 3">
            <a:extLst>
              <a:ext uri="{FF2B5EF4-FFF2-40B4-BE49-F238E27FC236}">
                <a16:creationId xmlns:a16="http://schemas.microsoft.com/office/drawing/2014/main" id="{884C99A8-3B0B-458F-99B6-56C5827E6D84}"/>
              </a:ext>
            </a:extLst>
          </p:cNvPr>
          <p:cNvSpPr>
            <a:spLocks noGrp="1"/>
          </p:cNvSpPr>
          <p:nvPr>
            <p:ph type="subTitle" idx="1"/>
          </p:nvPr>
        </p:nvSpPr>
        <p:spPr>
          <a:xfrm>
            <a:off x="1460076" y="2237960"/>
            <a:ext cx="6546686" cy="1851725"/>
          </a:xfrm>
        </p:spPr>
        <p:txBody>
          <a:bodyPr/>
          <a:lstStyle/>
          <a:p>
            <a:r>
              <a:rPr lang="en-US" sz="1400" b="1">
                <a:latin typeface="Arial Black"/>
                <a:cs typeface="Arial"/>
              </a:rPr>
              <a:t>Kimoni Perkins</a:t>
            </a:r>
          </a:p>
          <a:p>
            <a:r>
              <a:rPr lang="en-US" sz="1400" b="1">
                <a:solidFill>
                  <a:schemeClr val="tx1"/>
                </a:solidFill>
                <a:latin typeface="Arial Black" panose="020B0A04020102020204" pitchFamily="34" charset="0"/>
                <a:cs typeface="Arial" panose="020B0604020202020204" pitchFamily="34" charset="0"/>
              </a:rPr>
              <a:t>318-274-3850</a:t>
            </a:r>
          </a:p>
          <a:p>
            <a:endParaRPr lang="en-US" sz="1400" b="1">
              <a:solidFill>
                <a:schemeClr val="tx1"/>
              </a:solidFill>
              <a:latin typeface="Arial Black" panose="020B0A04020102020204" pitchFamily="34" charset="0"/>
              <a:cs typeface="Arial" panose="020B0604020202020204" pitchFamily="34" charset="0"/>
            </a:endParaRPr>
          </a:p>
          <a:p>
            <a:r>
              <a:rPr lang="en-US" sz="1400" b="1">
                <a:latin typeface="Arial Black"/>
                <a:cs typeface="Arial"/>
              </a:rPr>
              <a:t>Chantia Spivey</a:t>
            </a:r>
          </a:p>
          <a:p>
            <a:r>
              <a:rPr lang="en-US" sz="1400" b="1">
                <a:solidFill>
                  <a:schemeClr val="tx1"/>
                </a:solidFill>
                <a:latin typeface="Arial Black" panose="020B0A04020102020204" pitchFamily="34" charset="0"/>
                <a:cs typeface="Arial" panose="020B0604020202020204" pitchFamily="34" charset="0"/>
              </a:rPr>
              <a:t>318-274-6170</a:t>
            </a:r>
          </a:p>
          <a:p>
            <a:endParaRPr lang="en-US" sz="1400" b="1">
              <a:solidFill>
                <a:schemeClr val="tx1"/>
              </a:solidFill>
              <a:latin typeface="Arial Black" panose="020B0A04020102020204" pitchFamily="34" charset="0"/>
              <a:cs typeface="Arial" panose="020B0604020202020204" pitchFamily="34" charset="0"/>
            </a:endParaRPr>
          </a:p>
          <a:p>
            <a:r>
              <a:rPr lang="en-US" sz="1400" b="1">
                <a:latin typeface="Arial Black" panose="020B0A04020102020204" pitchFamily="34" charset="0"/>
                <a:cs typeface="Arial" panose="020B0604020202020204" pitchFamily="34" charset="0"/>
              </a:rPr>
              <a:t>After Hour Number (ONLY)</a:t>
            </a:r>
          </a:p>
          <a:p>
            <a:r>
              <a:rPr lang="en-US" sz="1400" b="1">
                <a:solidFill>
                  <a:schemeClr val="tx1"/>
                </a:solidFill>
                <a:latin typeface="Arial Black" panose="020B0A04020102020204" pitchFamily="34" charset="0"/>
                <a:cs typeface="Arial" panose="020B0604020202020204" pitchFamily="34" charset="0"/>
              </a:rPr>
              <a:t>318-957-6740</a:t>
            </a:r>
          </a:p>
          <a:p>
            <a:endParaRPr lang="en-US" sz="1400">
              <a:solidFill>
                <a:schemeClr val="tx1"/>
              </a:solidFill>
              <a:latin typeface="Arial Black" panose="020B0A04020102020204" pitchFamily="34" charset="0"/>
              <a:cs typeface="Arial" panose="020B0604020202020204" pitchFamily="34" charset="0"/>
            </a:endParaRPr>
          </a:p>
          <a:p>
            <a:r>
              <a:rPr lang="en-US" sz="1800" b="1" u="sng">
                <a:solidFill>
                  <a:srgbClr val="FF0000"/>
                </a:solidFill>
                <a:latin typeface="Arial Black" panose="020B0A04020102020204" pitchFamily="34" charset="0"/>
                <a:cs typeface="Arial" panose="020B0604020202020204" pitchFamily="34" charset="0"/>
              </a:rPr>
              <a:t>All</a:t>
            </a:r>
            <a:r>
              <a:rPr lang="en-US" sz="1800">
                <a:solidFill>
                  <a:schemeClr val="tx1"/>
                </a:solidFill>
                <a:latin typeface="Arial Black" panose="020B0A04020102020204" pitchFamily="34" charset="0"/>
                <a:cs typeface="Arial" panose="020B0604020202020204" pitchFamily="34" charset="0"/>
              </a:rPr>
              <a:t> Inquires please email </a:t>
            </a:r>
            <a:r>
              <a:rPr lang="en-US" sz="1800">
                <a:solidFill>
                  <a:schemeClr val="tx1"/>
                </a:solidFill>
                <a:latin typeface="Arial Black" panose="020B0A040201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travel@gram.edu</a:t>
            </a:r>
            <a:r>
              <a:rPr lang="en-US" sz="1800">
                <a:solidFill>
                  <a:schemeClr val="tx1"/>
                </a:solidFill>
                <a:latin typeface="Arial Black" panose="020B0A04020102020204" pitchFamily="34" charset="0"/>
                <a:cs typeface="Arial" panose="020B0604020202020204" pitchFamily="34" charset="0"/>
              </a:rPr>
              <a:t> </a:t>
            </a:r>
          </a:p>
          <a:p>
            <a:endParaRPr lang="en-US"/>
          </a:p>
        </p:txBody>
      </p:sp>
      <p:sp>
        <p:nvSpPr>
          <p:cNvPr id="6" name="Subtitle 5">
            <a:extLst>
              <a:ext uri="{FF2B5EF4-FFF2-40B4-BE49-F238E27FC236}">
                <a16:creationId xmlns:a16="http://schemas.microsoft.com/office/drawing/2014/main" id="{57402519-46AE-46B5-AEBC-572572C14A90}"/>
              </a:ext>
            </a:extLst>
          </p:cNvPr>
          <p:cNvSpPr>
            <a:spLocks noGrp="1"/>
          </p:cNvSpPr>
          <p:nvPr>
            <p:ph type="subTitle" idx="2"/>
          </p:nvPr>
        </p:nvSpPr>
        <p:spPr>
          <a:xfrm>
            <a:off x="1460076" y="1843460"/>
            <a:ext cx="6369953" cy="394500"/>
          </a:xfrm>
        </p:spPr>
        <p:txBody>
          <a:bodyPr/>
          <a:lstStyle/>
          <a:p>
            <a:r>
              <a:rPr lang="en-US" sz="1600">
                <a:latin typeface="Arial Black" panose="020B0A04020102020204" pitchFamily="34" charset="0"/>
              </a:rPr>
              <a:t>State Travel Card Administrators</a:t>
            </a:r>
          </a:p>
        </p:txBody>
      </p:sp>
      <p:grpSp>
        <p:nvGrpSpPr>
          <p:cNvPr id="7" name="Google Shape;6077;p50">
            <a:extLst>
              <a:ext uri="{FF2B5EF4-FFF2-40B4-BE49-F238E27FC236}">
                <a16:creationId xmlns:a16="http://schemas.microsoft.com/office/drawing/2014/main" id="{68C343D5-38B6-47F7-8045-2CECD4BBE109}"/>
              </a:ext>
            </a:extLst>
          </p:cNvPr>
          <p:cNvGrpSpPr/>
          <p:nvPr/>
        </p:nvGrpSpPr>
        <p:grpSpPr>
          <a:xfrm>
            <a:off x="4437113" y="1141925"/>
            <a:ext cx="592612" cy="696900"/>
            <a:chOff x="-31452725" y="3191825"/>
            <a:chExt cx="291450" cy="293825"/>
          </a:xfrm>
          <a:solidFill>
            <a:srgbClr val="C00000"/>
          </a:solidFill>
        </p:grpSpPr>
        <p:sp>
          <p:nvSpPr>
            <p:cNvPr id="8" name="Google Shape;6078;p50">
              <a:extLst>
                <a:ext uri="{FF2B5EF4-FFF2-40B4-BE49-F238E27FC236}">
                  <a16:creationId xmlns:a16="http://schemas.microsoft.com/office/drawing/2014/main" id="{62CFFDE5-AE80-4B60-A190-90F448733921}"/>
                </a:ext>
              </a:extLst>
            </p:cNvPr>
            <p:cNvSpPr/>
            <p:nvPr/>
          </p:nvSpPr>
          <p:spPr>
            <a:xfrm>
              <a:off x="-31314900" y="3278475"/>
              <a:ext cx="103200" cy="18125"/>
            </a:xfrm>
            <a:custGeom>
              <a:avLst/>
              <a:gdLst/>
              <a:ahLst/>
              <a:cxnLst/>
              <a:rect l="l" t="t" r="r" b="b"/>
              <a:pathLst>
                <a:path w="4128" h="725" extrusionOk="0">
                  <a:moveTo>
                    <a:pt x="1" y="0"/>
                  </a:moveTo>
                  <a:lnTo>
                    <a:pt x="1" y="725"/>
                  </a:lnTo>
                  <a:lnTo>
                    <a:pt x="4128" y="725"/>
                  </a:lnTo>
                  <a:lnTo>
                    <a:pt x="41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079;p50">
              <a:extLst>
                <a:ext uri="{FF2B5EF4-FFF2-40B4-BE49-F238E27FC236}">
                  <a16:creationId xmlns:a16="http://schemas.microsoft.com/office/drawing/2014/main" id="{0D5123B5-3A0F-4091-BA3D-FA48951BC15F}"/>
                </a:ext>
              </a:extLst>
            </p:cNvPr>
            <p:cNvSpPr/>
            <p:nvPr/>
          </p:nvSpPr>
          <p:spPr>
            <a:xfrm>
              <a:off x="-31367675" y="3227275"/>
              <a:ext cx="206400" cy="221350"/>
            </a:xfrm>
            <a:custGeom>
              <a:avLst/>
              <a:gdLst/>
              <a:ahLst/>
              <a:cxnLst/>
              <a:rect l="l" t="t" r="r" b="b"/>
              <a:pathLst>
                <a:path w="8256" h="8854" extrusionOk="0">
                  <a:moveTo>
                    <a:pt x="6554" y="1387"/>
                  </a:moveTo>
                  <a:cubicBezTo>
                    <a:pt x="6743" y="1387"/>
                    <a:pt x="6901" y="1544"/>
                    <a:pt x="6901" y="1733"/>
                  </a:cubicBezTo>
                  <a:lnTo>
                    <a:pt x="6901" y="3119"/>
                  </a:lnTo>
                  <a:cubicBezTo>
                    <a:pt x="6901" y="3309"/>
                    <a:pt x="6743" y="3466"/>
                    <a:pt x="6554" y="3466"/>
                  </a:cubicBezTo>
                  <a:lnTo>
                    <a:pt x="1734" y="3466"/>
                  </a:lnTo>
                  <a:cubicBezTo>
                    <a:pt x="1545" y="3466"/>
                    <a:pt x="1387" y="3309"/>
                    <a:pt x="1387" y="3119"/>
                  </a:cubicBezTo>
                  <a:lnTo>
                    <a:pt x="1387" y="1733"/>
                  </a:lnTo>
                  <a:cubicBezTo>
                    <a:pt x="1387" y="1544"/>
                    <a:pt x="1545" y="1387"/>
                    <a:pt x="1734" y="1387"/>
                  </a:cubicBezTo>
                  <a:close/>
                  <a:moveTo>
                    <a:pt x="2427" y="4096"/>
                  </a:moveTo>
                  <a:cubicBezTo>
                    <a:pt x="2616" y="4096"/>
                    <a:pt x="2773" y="4254"/>
                    <a:pt x="2773" y="4443"/>
                  </a:cubicBezTo>
                  <a:cubicBezTo>
                    <a:pt x="2773" y="4663"/>
                    <a:pt x="2616" y="4821"/>
                    <a:pt x="2427" y="4821"/>
                  </a:cubicBezTo>
                  <a:lnTo>
                    <a:pt x="1734" y="4821"/>
                  </a:lnTo>
                  <a:cubicBezTo>
                    <a:pt x="1545" y="4821"/>
                    <a:pt x="1387" y="4663"/>
                    <a:pt x="1387" y="4443"/>
                  </a:cubicBezTo>
                  <a:cubicBezTo>
                    <a:pt x="1387" y="4254"/>
                    <a:pt x="1545" y="4096"/>
                    <a:pt x="1734" y="4096"/>
                  </a:cubicBezTo>
                  <a:close/>
                  <a:moveTo>
                    <a:pt x="4475" y="4096"/>
                  </a:moveTo>
                  <a:cubicBezTo>
                    <a:pt x="4664" y="4096"/>
                    <a:pt x="4821" y="4254"/>
                    <a:pt x="4821" y="4443"/>
                  </a:cubicBezTo>
                  <a:cubicBezTo>
                    <a:pt x="4821" y="4663"/>
                    <a:pt x="4664" y="4821"/>
                    <a:pt x="4475" y="4821"/>
                  </a:cubicBezTo>
                  <a:lnTo>
                    <a:pt x="3782" y="4821"/>
                  </a:lnTo>
                  <a:cubicBezTo>
                    <a:pt x="3593" y="4821"/>
                    <a:pt x="3435" y="4663"/>
                    <a:pt x="3435" y="4443"/>
                  </a:cubicBezTo>
                  <a:cubicBezTo>
                    <a:pt x="3435" y="4254"/>
                    <a:pt x="3593" y="4096"/>
                    <a:pt x="3782" y="4096"/>
                  </a:cubicBezTo>
                  <a:close/>
                  <a:moveTo>
                    <a:pt x="6554" y="4096"/>
                  </a:moveTo>
                  <a:cubicBezTo>
                    <a:pt x="6743" y="4096"/>
                    <a:pt x="6901" y="4254"/>
                    <a:pt x="6901" y="4443"/>
                  </a:cubicBezTo>
                  <a:cubicBezTo>
                    <a:pt x="6901" y="4663"/>
                    <a:pt x="6743" y="4821"/>
                    <a:pt x="6554" y="4821"/>
                  </a:cubicBezTo>
                  <a:lnTo>
                    <a:pt x="5892" y="4821"/>
                  </a:lnTo>
                  <a:cubicBezTo>
                    <a:pt x="5672" y="4821"/>
                    <a:pt x="5514" y="4663"/>
                    <a:pt x="5514" y="4443"/>
                  </a:cubicBezTo>
                  <a:cubicBezTo>
                    <a:pt x="5514" y="4254"/>
                    <a:pt x="5672" y="4096"/>
                    <a:pt x="5892" y="4096"/>
                  </a:cubicBezTo>
                  <a:close/>
                  <a:moveTo>
                    <a:pt x="2427" y="5482"/>
                  </a:moveTo>
                  <a:cubicBezTo>
                    <a:pt x="2616" y="5482"/>
                    <a:pt x="2773" y="5640"/>
                    <a:pt x="2773" y="5829"/>
                  </a:cubicBezTo>
                  <a:cubicBezTo>
                    <a:pt x="2773" y="6018"/>
                    <a:pt x="2616" y="6175"/>
                    <a:pt x="2427" y="6175"/>
                  </a:cubicBezTo>
                  <a:lnTo>
                    <a:pt x="1734" y="6175"/>
                  </a:lnTo>
                  <a:cubicBezTo>
                    <a:pt x="1545" y="6175"/>
                    <a:pt x="1387" y="6018"/>
                    <a:pt x="1387" y="5829"/>
                  </a:cubicBezTo>
                  <a:cubicBezTo>
                    <a:pt x="1387" y="5640"/>
                    <a:pt x="1545" y="5482"/>
                    <a:pt x="1734" y="5482"/>
                  </a:cubicBezTo>
                  <a:close/>
                  <a:moveTo>
                    <a:pt x="4475" y="5482"/>
                  </a:moveTo>
                  <a:cubicBezTo>
                    <a:pt x="4664" y="5482"/>
                    <a:pt x="4821" y="5640"/>
                    <a:pt x="4821" y="5829"/>
                  </a:cubicBezTo>
                  <a:cubicBezTo>
                    <a:pt x="4821" y="6018"/>
                    <a:pt x="4664" y="6175"/>
                    <a:pt x="4475" y="6175"/>
                  </a:cubicBezTo>
                  <a:lnTo>
                    <a:pt x="3782" y="6175"/>
                  </a:lnTo>
                  <a:cubicBezTo>
                    <a:pt x="3593" y="6175"/>
                    <a:pt x="3435" y="6018"/>
                    <a:pt x="3435" y="5829"/>
                  </a:cubicBezTo>
                  <a:cubicBezTo>
                    <a:pt x="3435" y="5640"/>
                    <a:pt x="3593" y="5482"/>
                    <a:pt x="3782" y="5482"/>
                  </a:cubicBezTo>
                  <a:close/>
                  <a:moveTo>
                    <a:pt x="6554" y="5482"/>
                  </a:moveTo>
                  <a:cubicBezTo>
                    <a:pt x="6743" y="5482"/>
                    <a:pt x="6901" y="5640"/>
                    <a:pt x="6901" y="5829"/>
                  </a:cubicBezTo>
                  <a:cubicBezTo>
                    <a:pt x="6901" y="6018"/>
                    <a:pt x="6743" y="6175"/>
                    <a:pt x="6554" y="6175"/>
                  </a:cubicBezTo>
                  <a:lnTo>
                    <a:pt x="5892" y="6175"/>
                  </a:lnTo>
                  <a:cubicBezTo>
                    <a:pt x="5672" y="6175"/>
                    <a:pt x="5514" y="6018"/>
                    <a:pt x="5514" y="5829"/>
                  </a:cubicBezTo>
                  <a:cubicBezTo>
                    <a:pt x="5514" y="5640"/>
                    <a:pt x="5672" y="5482"/>
                    <a:pt x="5892" y="5482"/>
                  </a:cubicBezTo>
                  <a:close/>
                  <a:moveTo>
                    <a:pt x="2427" y="6869"/>
                  </a:moveTo>
                  <a:cubicBezTo>
                    <a:pt x="2616" y="6869"/>
                    <a:pt x="2773" y="7026"/>
                    <a:pt x="2773" y="7215"/>
                  </a:cubicBezTo>
                  <a:cubicBezTo>
                    <a:pt x="2773" y="7404"/>
                    <a:pt x="2616" y="7562"/>
                    <a:pt x="2427" y="7562"/>
                  </a:cubicBezTo>
                  <a:lnTo>
                    <a:pt x="1734" y="7562"/>
                  </a:lnTo>
                  <a:cubicBezTo>
                    <a:pt x="1545" y="7562"/>
                    <a:pt x="1387" y="7404"/>
                    <a:pt x="1387" y="7215"/>
                  </a:cubicBezTo>
                  <a:cubicBezTo>
                    <a:pt x="1387" y="7026"/>
                    <a:pt x="1545" y="6869"/>
                    <a:pt x="1734" y="6869"/>
                  </a:cubicBezTo>
                  <a:close/>
                  <a:moveTo>
                    <a:pt x="4475" y="6869"/>
                  </a:moveTo>
                  <a:cubicBezTo>
                    <a:pt x="4664" y="6869"/>
                    <a:pt x="4821" y="7026"/>
                    <a:pt x="4821" y="7215"/>
                  </a:cubicBezTo>
                  <a:cubicBezTo>
                    <a:pt x="4821" y="7404"/>
                    <a:pt x="4664" y="7562"/>
                    <a:pt x="4475" y="7562"/>
                  </a:cubicBezTo>
                  <a:lnTo>
                    <a:pt x="3782" y="7562"/>
                  </a:lnTo>
                  <a:cubicBezTo>
                    <a:pt x="3593" y="7562"/>
                    <a:pt x="3435" y="7404"/>
                    <a:pt x="3435" y="7215"/>
                  </a:cubicBezTo>
                  <a:cubicBezTo>
                    <a:pt x="3435" y="7026"/>
                    <a:pt x="3593" y="6869"/>
                    <a:pt x="3782" y="6869"/>
                  </a:cubicBezTo>
                  <a:close/>
                  <a:moveTo>
                    <a:pt x="6554" y="6869"/>
                  </a:moveTo>
                  <a:cubicBezTo>
                    <a:pt x="6743" y="6869"/>
                    <a:pt x="6901" y="7026"/>
                    <a:pt x="6901" y="7215"/>
                  </a:cubicBezTo>
                  <a:cubicBezTo>
                    <a:pt x="6901" y="7404"/>
                    <a:pt x="6743" y="7562"/>
                    <a:pt x="6554" y="7562"/>
                  </a:cubicBezTo>
                  <a:lnTo>
                    <a:pt x="5892" y="7562"/>
                  </a:lnTo>
                  <a:cubicBezTo>
                    <a:pt x="5672" y="7562"/>
                    <a:pt x="5514" y="7404"/>
                    <a:pt x="5514" y="7215"/>
                  </a:cubicBezTo>
                  <a:cubicBezTo>
                    <a:pt x="5514" y="7026"/>
                    <a:pt x="5672" y="6869"/>
                    <a:pt x="5892" y="6869"/>
                  </a:cubicBezTo>
                  <a:close/>
                  <a:moveTo>
                    <a:pt x="694" y="1"/>
                  </a:moveTo>
                  <a:lnTo>
                    <a:pt x="694" y="95"/>
                  </a:lnTo>
                  <a:cubicBezTo>
                    <a:pt x="694" y="631"/>
                    <a:pt x="442" y="1198"/>
                    <a:pt x="64" y="1576"/>
                  </a:cubicBezTo>
                  <a:lnTo>
                    <a:pt x="1" y="1607"/>
                  </a:lnTo>
                  <a:lnTo>
                    <a:pt x="1" y="5860"/>
                  </a:lnTo>
                  <a:lnTo>
                    <a:pt x="64" y="5923"/>
                  </a:lnTo>
                  <a:cubicBezTo>
                    <a:pt x="442" y="6301"/>
                    <a:pt x="694" y="6869"/>
                    <a:pt x="694" y="7404"/>
                  </a:cubicBezTo>
                  <a:cubicBezTo>
                    <a:pt x="694" y="7971"/>
                    <a:pt x="442" y="8475"/>
                    <a:pt x="95" y="8853"/>
                  </a:cubicBezTo>
                  <a:lnTo>
                    <a:pt x="7184" y="8853"/>
                  </a:lnTo>
                  <a:cubicBezTo>
                    <a:pt x="7720" y="8853"/>
                    <a:pt x="8192" y="8381"/>
                    <a:pt x="8192" y="7845"/>
                  </a:cubicBezTo>
                  <a:lnTo>
                    <a:pt x="8192" y="946"/>
                  </a:lnTo>
                  <a:cubicBezTo>
                    <a:pt x="8255" y="473"/>
                    <a:pt x="7814" y="1"/>
                    <a:pt x="72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080;p50">
              <a:extLst>
                <a:ext uri="{FF2B5EF4-FFF2-40B4-BE49-F238E27FC236}">
                  <a16:creationId xmlns:a16="http://schemas.microsoft.com/office/drawing/2014/main" id="{D7798C7C-35F0-409A-9FBE-BE1298EA9913}"/>
                </a:ext>
              </a:extLst>
            </p:cNvPr>
            <p:cNvSpPr/>
            <p:nvPr/>
          </p:nvSpPr>
          <p:spPr>
            <a:xfrm>
              <a:off x="-31452725" y="3191825"/>
              <a:ext cx="86650" cy="259150"/>
            </a:xfrm>
            <a:custGeom>
              <a:avLst/>
              <a:gdLst/>
              <a:ahLst/>
              <a:cxnLst/>
              <a:rect l="l" t="t" r="r" b="b"/>
              <a:pathLst>
                <a:path w="3466" h="10366" extrusionOk="0">
                  <a:moveTo>
                    <a:pt x="1450" y="1"/>
                  </a:moveTo>
                  <a:cubicBezTo>
                    <a:pt x="662" y="1"/>
                    <a:pt x="0" y="662"/>
                    <a:pt x="0" y="1450"/>
                  </a:cubicBezTo>
                  <a:cubicBezTo>
                    <a:pt x="0" y="1860"/>
                    <a:pt x="158" y="2206"/>
                    <a:pt x="410" y="2490"/>
                  </a:cubicBezTo>
                  <a:lnTo>
                    <a:pt x="694" y="2773"/>
                  </a:lnTo>
                  <a:lnTo>
                    <a:pt x="694" y="7593"/>
                  </a:lnTo>
                  <a:lnTo>
                    <a:pt x="410" y="7877"/>
                  </a:lnTo>
                  <a:cubicBezTo>
                    <a:pt x="158" y="8161"/>
                    <a:pt x="0" y="8507"/>
                    <a:pt x="0" y="8917"/>
                  </a:cubicBezTo>
                  <a:cubicBezTo>
                    <a:pt x="0" y="9704"/>
                    <a:pt x="662" y="10366"/>
                    <a:pt x="1450" y="10366"/>
                  </a:cubicBezTo>
                  <a:lnTo>
                    <a:pt x="1985" y="10366"/>
                  </a:lnTo>
                  <a:cubicBezTo>
                    <a:pt x="2773" y="10366"/>
                    <a:pt x="3466" y="9704"/>
                    <a:pt x="3466" y="8917"/>
                  </a:cubicBezTo>
                  <a:cubicBezTo>
                    <a:pt x="3466" y="8507"/>
                    <a:pt x="3308" y="8161"/>
                    <a:pt x="3025" y="7877"/>
                  </a:cubicBezTo>
                  <a:lnTo>
                    <a:pt x="2741" y="7593"/>
                  </a:lnTo>
                  <a:lnTo>
                    <a:pt x="2741" y="2773"/>
                  </a:lnTo>
                  <a:lnTo>
                    <a:pt x="3025" y="2490"/>
                  </a:lnTo>
                  <a:cubicBezTo>
                    <a:pt x="3308" y="2206"/>
                    <a:pt x="3466" y="1860"/>
                    <a:pt x="3466" y="1450"/>
                  </a:cubicBezTo>
                  <a:cubicBezTo>
                    <a:pt x="3466" y="662"/>
                    <a:pt x="2773" y="1"/>
                    <a:pt x="19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081;p50">
              <a:extLst>
                <a:ext uri="{FF2B5EF4-FFF2-40B4-BE49-F238E27FC236}">
                  <a16:creationId xmlns:a16="http://schemas.microsoft.com/office/drawing/2014/main" id="{CEFFD915-BEC6-465C-A5E7-58C8EBCD9566}"/>
                </a:ext>
              </a:extLst>
            </p:cNvPr>
            <p:cNvSpPr/>
            <p:nvPr/>
          </p:nvSpPr>
          <p:spPr>
            <a:xfrm>
              <a:off x="-31409400" y="3468275"/>
              <a:ext cx="92950" cy="17375"/>
            </a:xfrm>
            <a:custGeom>
              <a:avLst/>
              <a:gdLst/>
              <a:ahLst/>
              <a:cxnLst/>
              <a:rect l="l" t="t" r="r" b="b"/>
              <a:pathLst>
                <a:path w="3718" h="695" extrusionOk="0">
                  <a:moveTo>
                    <a:pt x="0" y="1"/>
                  </a:moveTo>
                  <a:cubicBezTo>
                    <a:pt x="0" y="379"/>
                    <a:pt x="315" y="694"/>
                    <a:pt x="662" y="694"/>
                  </a:cubicBezTo>
                  <a:lnTo>
                    <a:pt x="3056" y="694"/>
                  </a:lnTo>
                  <a:cubicBezTo>
                    <a:pt x="3466" y="694"/>
                    <a:pt x="3718" y="379"/>
                    <a:pt x="37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867374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B5048-3AD1-6C24-1C9A-403E374471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AF63EA-4BBE-1738-9717-4B928929EE4E}"/>
              </a:ext>
            </a:extLst>
          </p:cNvPr>
          <p:cNvSpPr>
            <a:spLocks noGrp="1"/>
          </p:cNvSpPr>
          <p:nvPr>
            <p:ph type="title"/>
          </p:nvPr>
        </p:nvSpPr>
        <p:spPr/>
        <p:txBody>
          <a:bodyPr/>
          <a:lstStyle/>
          <a:p>
            <a:r>
              <a:rPr lang="en-US" sz="4000" b="1" cap="none">
                <a:ln w="0"/>
                <a:solidFill>
                  <a:schemeClr val="accent1"/>
                </a:solidFill>
                <a:effectLst>
                  <a:outerShdw blurRad="38100" dist="25400" dir="5400000" algn="ctr" rotWithShape="0">
                    <a:srgbClr val="6E747A">
                      <a:alpha val="43000"/>
                    </a:srgbClr>
                  </a:outerShdw>
                </a:effectLst>
              </a:rPr>
              <a:t>Questions</a:t>
            </a:r>
          </a:p>
        </p:txBody>
      </p:sp>
      <p:pic>
        <p:nvPicPr>
          <p:cNvPr id="22" name="Graphic 21" descr="Thought with solid fill">
            <a:extLst>
              <a:ext uri="{FF2B5EF4-FFF2-40B4-BE49-F238E27FC236}">
                <a16:creationId xmlns:a16="http://schemas.microsoft.com/office/drawing/2014/main" id="{423EEC15-BFD1-95A6-F38A-0CFB314374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66944" y="1426890"/>
            <a:ext cx="2639587" cy="2639587"/>
          </a:xfrm>
          <a:prstGeom prst="rect">
            <a:avLst/>
          </a:prstGeom>
        </p:spPr>
      </p:pic>
    </p:spTree>
    <p:extLst>
      <p:ext uri="{BB962C8B-B14F-4D97-AF65-F5344CB8AC3E}">
        <p14:creationId xmlns:p14="http://schemas.microsoft.com/office/powerpoint/2010/main" val="42878242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59773-5F11-CF67-FE1D-03B1C0A8CC70}"/>
              </a:ext>
            </a:extLst>
          </p:cNvPr>
          <p:cNvSpPr>
            <a:spLocks noGrp="1"/>
          </p:cNvSpPr>
          <p:nvPr>
            <p:ph type="title"/>
          </p:nvPr>
        </p:nvSpPr>
        <p:spPr/>
        <p:txBody>
          <a:bodyPr/>
          <a:lstStyle/>
          <a:p>
            <a:r>
              <a:rPr lang="en-US" b="1"/>
              <a:t>What is a University Travel</a:t>
            </a:r>
          </a:p>
        </p:txBody>
      </p:sp>
      <p:sp>
        <p:nvSpPr>
          <p:cNvPr id="3" name="Text Placeholder 2">
            <a:extLst>
              <a:ext uri="{FF2B5EF4-FFF2-40B4-BE49-F238E27FC236}">
                <a16:creationId xmlns:a16="http://schemas.microsoft.com/office/drawing/2014/main" id="{86799BAA-7255-87BE-E7EA-F1A41A9647B7}"/>
              </a:ext>
            </a:extLst>
          </p:cNvPr>
          <p:cNvSpPr>
            <a:spLocks noGrp="1"/>
          </p:cNvSpPr>
          <p:nvPr>
            <p:ph type="body" idx="1"/>
          </p:nvPr>
        </p:nvSpPr>
        <p:spPr/>
        <p:txBody>
          <a:bodyPr/>
          <a:lstStyle/>
          <a:p>
            <a:pPr marL="158750" indent="0">
              <a:buNone/>
            </a:pPr>
            <a:r>
              <a:rPr lang="en-US" sz="1500">
                <a:latin typeface="Arial"/>
                <a:cs typeface="Arial"/>
              </a:rPr>
              <a:t>University Travel refers to travel that is officially authorized and directly related to conducting University business on behalf of Grambling State University.</a:t>
            </a:r>
          </a:p>
          <a:p>
            <a:pPr marL="158750" indent="0">
              <a:buNone/>
            </a:pPr>
            <a:endParaRPr lang="en-US" sz="1500">
              <a:latin typeface="Arial" panose="020B0604020202020204" pitchFamily="34" charset="0"/>
              <a:cs typeface="Arial" panose="020B0604020202020204" pitchFamily="34" charset="0"/>
            </a:endParaRPr>
          </a:p>
          <a:p>
            <a:pPr marL="158750" indent="0">
              <a:buNone/>
            </a:pPr>
            <a:r>
              <a:rPr lang="en-US" sz="1500">
                <a:latin typeface="Arial"/>
                <a:cs typeface="Arial"/>
              </a:rPr>
              <a:t>✔️ Key Characteristics </a:t>
            </a:r>
          </a:p>
          <a:p>
            <a:r>
              <a:rPr lang="en-US" sz="1500">
                <a:latin typeface="Arial"/>
                <a:cs typeface="Arial"/>
              </a:rPr>
              <a:t>Must have an approved Travel Authorization (TA) before travel occurs. Expenses must be necessary, reasonable, and allowable under University and State Travel policy</a:t>
            </a:r>
            <a:endParaRPr lang="en-US" sz="1500">
              <a:latin typeface="Arial" panose="020B0604020202020204" pitchFamily="34" charset="0"/>
              <a:cs typeface="Arial" panose="020B0604020202020204" pitchFamily="34" charset="0"/>
            </a:endParaRPr>
          </a:p>
          <a:p>
            <a:r>
              <a:rPr lang="en-US" sz="1500">
                <a:latin typeface="Arial"/>
                <a:cs typeface="Arial"/>
              </a:rPr>
              <a:t>Travel is conducted for official business purposes, such as: Conferences and Workshops, Recruitment or Athletic competitions, Meetings, training, or Research</a:t>
            </a:r>
          </a:p>
          <a:p>
            <a:endParaRPr lang="en-US" sz="1500">
              <a:latin typeface="Arial" panose="020B0604020202020204" pitchFamily="34" charset="0"/>
              <a:cs typeface="Arial" panose="020B0604020202020204" pitchFamily="34" charset="0"/>
            </a:endParaRPr>
          </a:p>
          <a:p>
            <a:pPr marL="158750" indent="0">
              <a:buNone/>
            </a:pPr>
            <a:r>
              <a:rPr lang="en-US" sz="1500">
                <a:latin typeface="Arial"/>
                <a:cs typeface="Arial"/>
              </a:rPr>
              <a:t>⚠️ Important Reminder: Personal travel or expenses not related to official University business are not considered University Travel and are not reimbursable.</a:t>
            </a:r>
          </a:p>
        </p:txBody>
      </p:sp>
    </p:spTree>
    <p:extLst>
      <p:ext uri="{BB962C8B-B14F-4D97-AF65-F5344CB8AC3E}">
        <p14:creationId xmlns:p14="http://schemas.microsoft.com/office/powerpoint/2010/main" val="761525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2" name="Google Shape;172;p24"/>
          <p:cNvSpPr txBox="1">
            <a:spLocks noGrp="1"/>
          </p:cNvSpPr>
          <p:nvPr>
            <p:ph type="title"/>
          </p:nvPr>
        </p:nvSpPr>
        <p:spPr>
          <a:xfrm>
            <a:off x="720000" y="41018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cap="none">
                <a:ln w="0"/>
                <a:solidFill>
                  <a:schemeClr val="accent1"/>
                </a:solidFill>
                <a:effectLst>
                  <a:outerShdw blurRad="38100" dist="25400" dir="5400000" algn="ctr" rotWithShape="0">
                    <a:srgbClr val="6E747A">
                      <a:alpha val="43000"/>
                    </a:srgbClr>
                  </a:outerShdw>
                </a:effectLst>
              </a:rPr>
              <a:t>Introduction and Purpose</a:t>
            </a:r>
            <a:endParaRPr sz="3600" b="1" cap="none">
              <a:ln w="0"/>
              <a:solidFill>
                <a:schemeClr val="accent1"/>
              </a:solidFill>
              <a:effectLst>
                <a:outerShdw blurRad="38100" dist="25400" dir="5400000" algn="ctr" rotWithShape="0">
                  <a:srgbClr val="6E747A">
                    <a:alpha val="43000"/>
                  </a:srgbClr>
                </a:outerShdw>
              </a:effectLst>
            </a:endParaRPr>
          </a:p>
        </p:txBody>
      </p:sp>
      <p:sp>
        <p:nvSpPr>
          <p:cNvPr id="24" name="Text Placeholder 23">
            <a:extLst>
              <a:ext uri="{FF2B5EF4-FFF2-40B4-BE49-F238E27FC236}">
                <a16:creationId xmlns:a16="http://schemas.microsoft.com/office/drawing/2014/main" id="{4E504EC2-DDC0-4194-B284-A9E49995F718}"/>
              </a:ext>
            </a:extLst>
          </p:cNvPr>
          <p:cNvSpPr>
            <a:spLocks noGrp="1"/>
          </p:cNvSpPr>
          <p:nvPr>
            <p:ph type="body" idx="1"/>
          </p:nvPr>
        </p:nvSpPr>
        <p:spPr>
          <a:xfrm>
            <a:off x="720000" y="976077"/>
            <a:ext cx="7704000" cy="381000"/>
          </a:xfrm>
        </p:spPr>
        <p:txBody>
          <a:bodyPr/>
          <a:lstStyle/>
          <a:p>
            <a:pPr marL="158750" indent="0" algn="ctr">
              <a:buNone/>
            </a:pPr>
            <a:r>
              <a:rPr lang="en-US" sz="1800"/>
              <a:t>What is the State Travel Card/CBA</a:t>
            </a:r>
          </a:p>
        </p:txBody>
      </p:sp>
      <p:cxnSp>
        <p:nvCxnSpPr>
          <p:cNvPr id="182" name="Google Shape;182;p24"/>
          <p:cNvCxnSpPr/>
          <p:nvPr/>
        </p:nvCxnSpPr>
        <p:spPr>
          <a:xfrm>
            <a:off x="705600" y="256850"/>
            <a:ext cx="7732800" cy="0"/>
          </a:xfrm>
          <a:prstGeom prst="straightConnector1">
            <a:avLst/>
          </a:prstGeom>
          <a:noFill/>
          <a:ln w="9525" cap="flat" cmpd="sng">
            <a:solidFill>
              <a:schemeClr val="dk1"/>
            </a:solidFill>
            <a:prstDash val="solid"/>
            <a:round/>
            <a:headEnd type="oval" w="med" len="med"/>
            <a:tailEnd type="oval" w="med" len="med"/>
          </a:ln>
        </p:spPr>
      </p:cxnSp>
      <p:cxnSp>
        <p:nvCxnSpPr>
          <p:cNvPr id="186" name="Google Shape;186;p24"/>
          <p:cNvCxnSpPr/>
          <p:nvPr/>
        </p:nvCxnSpPr>
        <p:spPr>
          <a:xfrm>
            <a:off x="705600" y="4867850"/>
            <a:ext cx="7732800" cy="0"/>
          </a:xfrm>
          <a:prstGeom prst="straightConnector1">
            <a:avLst/>
          </a:prstGeom>
          <a:noFill/>
          <a:ln w="9525" cap="flat" cmpd="sng">
            <a:solidFill>
              <a:schemeClr val="dk1"/>
            </a:solidFill>
            <a:prstDash val="solid"/>
            <a:round/>
            <a:headEnd type="oval" w="med" len="med"/>
            <a:tailEnd type="oval" w="med" len="med"/>
          </a:ln>
        </p:spPr>
      </p:cxnSp>
      <p:grpSp>
        <p:nvGrpSpPr>
          <p:cNvPr id="187" name="Google Shape;187;p24"/>
          <p:cNvGrpSpPr/>
          <p:nvPr/>
        </p:nvGrpSpPr>
        <p:grpSpPr>
          <a:xfrm>
            <a:off x="-62573" y="959839"/>
            <a:ext cx="1629900" cy="289350"/>
            <a:chOff x="7920125" y="394825"/>
            <a:chExt cx="1629900" cy="289350"/>
          </a:xfrm>
        </p:grpSpPr>
        <p:sp>
          <p:nvSpPr>
            <p:cNvPr id="188" name="Google Shape;188;p24"/>
            <p:cNvSpPr/>
            <p:nvPr/>
          </p:nvSpPr>
          <p:spPr>
            <a:xfrm rot="-5400000">
              <a:off x="7920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rot="-5400000">
              <a:off x="7920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4"/>
            <p:cNvSpPr/>
            <p:nvPr/>
          </p:nvSpPr>
          <p:spPr>
            <a:xfrm rot="-5400000">
              <a:off x="8110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4"/>
            <p:cNvSpPr/>
            <p:nvPr/>
          </p:nvSpPr>
          <p:spPr>
            <a:xfrm rot="-5400000">
              <a:off x="8110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4"/>
            <p:cNvSpPr/>
            <p:nvPr/>
          </p:nvSpPr>
          <p:spPr>
            <a:xfrm rot="-5400000">
              <a:off x="8301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p:nvPr/>
          </p:nvSpPr>
          <p:spPr>
            <a:xfrm rot="-5400000">
              <a:off x="8301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4"/>
            <p:cNvSpPr/>
            <p:nvPr/>
          </p:nvSpPr>
          <p:spPr>
            <a:xfrm rot="-5400000">
              <a:off x="8491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4"/>
            <p:cNvSpPr/>
            <p:nvPr/>
          </p:nvSpPr>
          <p:spPr>
            <a:xfrm rot="-5400000">
              <a:off x="8491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4"/>
            <p:cNvSpPr/>
            <p:nvPr/>
          </p:nvSpPr>
          <p:spPr>
            <a:xfrm rot="-5400000">
              <a:off x="8682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4"/>
            <p:cNvSpPr/>
            <p:nvPr/>
          </p:nvSpPr>
          <p:spPr>
            <a:xfrm rot="-5400000">
              <a:off x="8682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p:nvPr/>
          </p:nvSpPr>
          <p:spPr>
            <a:xfrm rot="-5400000">
              <a:off x="8872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p:nvPr/>
          </p:nvSpPr>
          <p:spPr>
            <a:xfrm rot="-5400000">
              <a:off x="8872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p:nvPr/>
          </p:nvSpPr>
          <p:spPr>
            <a:xfrm rot="-5400000">
              <a:off x="9063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rot="-5400000">
              <a:off x="9063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rot="-5400000">
              <a:off x="9253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rot="-5400000">
              <a:off x="9253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rot="-5400000">
              <a:off x="9444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rot="-5400000">
              <a:off x="9444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Content Placeholder 1">
            <a:extLst>
              <a:ext uri="{FF2B5EF4-FFF2-40B4-BE49-F238E27FC236}">
                <a16:creationId xmlns:a16="http://schemas.microsoft.com/office/drawing/2014/main" id="{C47AD4FA-3E16-4170-9E48-456DE1F58683}"/>
              </a:ext>
            </a:extLst>
          </p:cNvPr>
          <p:cNvSpPr txBox="1">
            <a:spLocks/>
          </p:cNvSpPr>
          <p:nvPr/>
        </p:nvSpPr>
        <p:spPr>
          <a:xfrm>
            <a:off x="405800" y="1356508"/>
            <a:ext cx="8426965" cy="3012342"/>
          </a:xfrm>
          <a:prstGeom prst="rect">
            <a:avLst/>
          </a:prstGeom>
          <a:solidFill>
            <a:schemeClr val="bg2">
              <a:lumMod val="40000"/>
              <a:lumOff val="60000"/>
              <a:alpha val="15000"/>
            </a:schemeClr>
          </a:solidFill>
          <a:ln w="25400" cap="flat" cmpd="sng" algn="ctr">
            <a:solidFill>
              <a:schemeClr val="accent1">
                <a:lumMod val="75000"/>
              </a:schemeClr>
            </a:solidFill>
            <a:prstDash val="solid"/>
          </a:ln>
        </p:spPr>
        <p:style>
          <a:lnRef idx="2">
            <a:schemeClr val="accent1"/>
          </a:lnRef>
          <a:fillRef idx="1">
            <a:schemeClr val="lt1"/>
          </a:fillRef>
          <a:effectRef idx="0">
            <a:schemeClr val="accent1"/>
          </a:effectRef>
          <a:fontRef idx="minor">
            <a:schemeClr val="dk1"/>
          </a:fontRef>
        </p:style>
        <p:txBody>
          <a:bodyPr spcFirstLastPara="1" vert="horz" wrap="square" lIns="91425" tIns="91425" rIns="91425" bIns="91425" rtlCol="0" anchor="t" anchorCtr="0">
            <a:noAutofit/>
          </a:bodyPr>
          <a:lstStyle>
            <a:lvl1pPr marL="457200" lvl="0" indent="-298450" algn="l" defTabSz="685800" rtl="0" eaLnBrk="1" latinLnBrk="0" hangingPunct="1">
              <a:lnSpc>
                <a:spcPct val="100000"/>
              </a:lnSpc>
              <a:spcBef>
                <a:spcPts val="0"/>
              </a:spcBef>
              <a:spcAft>
                <a:spcPts val="0"/>
              </a:spcAft>
              <a:buClr>
                <a:schemeClr val="accent1"/>
              </a:buClr>
              <a:buSzPts val="1100"/>
              <a:buFont typeface="Nunito Light"/>
              <a:buChar char="●"/>
              <a:defRPr sz="1200" kern="1200">
                <a:solidFill>
                  <a:schemeClr val="dk1"/>
                </a:solidFill>
                <a:latin typeface="+mn-lt"/>
                <a:ea typeface="+mn-ea"/>
                <a:cs typeface="+mn-cs"/>
              </a:defRPr>
            </a:lvl1pPr>
            <a:lvl2pPr marL="914400" lvl="1" indent="-298450" algn="l" defTabSz="685800" rtl="0" eaLnBrk="1" latinLnBrk="0" hangingPunct="1">
              <a:lnSpc>
                <a:spcPct val="115000"/>
              </a:lnSpc>
              <a:spcBef>
                <a:spcPts val="1000"/>
              </a:spcBef>
              <a:spcAft>
                <a:spcPts val="0"/>
              </a:spcAft>
              <a:buClr>
                <a:schemeClr val="accent1"/>
              </a:buClr>
              <a:buSzPts val="1100"/>
              <a:buFont typeface="Nunito Light"/>
              <a:buChar char="○"/>
              <a:defRPr sz="1100" kern="1200">
                <a:solidFill>
                  <a:srgbClr val="434343"/>
                </a:solidFill>
                <a:latin typeface="+mn-lt"/>
                <a:ea typeface="+mn-ea"/>
                <a:cs typeface="+mn-cs"/>
              </a:defRPr>
            </a:lvl2pPr>
            <a:lvl3pPr marL="1371600" lvl="2" indent="-298450" algn="l" defTabSz="685800" rtl="0" eaLnBrk="1" latinLnBrk="0" hangingPunct="1">
              <a:lnSpc>
                <a:spcPct val="115000"/>
              </a:lnSpc>
              <a:spcBef>
                <a:spcPts val="1600"/>
              </a:spcBef>
              <a:spcAft>
                <a:spcPts val="0"/>
              </a:spcAft>
              <a:buClr>
                <a:schemeClr val="accent1"/>
              </a:buClr>
              <a:buSzPts val="1100"/>
              <a:buFont typeface="Nunito Light"/>
              <a:buChar char="■"/>
              <a:defRPr sz="1100" kern="1200">
                <a:solidFill>
                  <a:srgbClr val="434343"/>
                </a:solidFill>
                <a:latin typeface="+mn-lt"/>
                <a:ea typeface="+mn-ea"/>
                <a:cs typeface="+mn-cs"/>
              </a:defRPr>
            </a:lvl3pPr>
            <a:lvl4pPr marL="1828800" lvl="3" indent="-298450" algn="l" defTabSz="685800" rtl="0" eaLnBrk="1" latinLnBrk="0" hangingPunct="1">
              <a:lnSpc>
                <a:spcPct val="115000"/>
              </a:lnSpc>
              <a:spcBef>
                <a:spcPts val="1600"/>
              </a:spcBef>
              <a:spcAft>
                <a:spcPts val="0"/>
              </a:spcAft>
              <a:buClr>
                <a:schemeClr val="accent1"/>
              </a:buClr>
              <a:buSzPts val="1100"/>
              <a:buFont typeface="Nunito Light"/>
              <a:buChar char="●"/>
              <a:defRPr sz="1100" kern="1200">
                <a:solidFill>
                  <a:srgbClr val="434343"/>
                </a:solidFill>
                <a:latin typeface="+mn-lt"/>
                <a:ea typeface="+mn-ea"/>
                <a:cs typeface="+mn-cs"/>
              </a:defRPr>
            </a:lvl4pPr>
            <a:lvl5pPr marL="2286000" lvl="4" indent="-298450" algn="l" defTabSz="685800" rtl="0" eaLnBrk="1" latinLnBrk="0" hangingPunct="1">
              <a:lnSpc>
                <a:spcPct val="115000"/>
              </a:lnSpc>
              <a:spcBef>
                <a:spcPts val="1600"/>
              </a:spcBef>
              <a:spcAft>
                <a:spcPts val="0"/>
              </a:spcAft>
              <a:buClr>
                <a:srgbClr val="434343"/>
              </a:buClr>
              <a:buSzPts val="1100"/>
              <a:buFont typeface="Nunito Light"/>
              <a:buChar char="○"/>
              <a:defRPr sz="1100" kern="1200">
                <a:solidFill>
                  <a:srgbClr val="434343"/>
                </a:solidFill>
                <a:latin typeface="+mn-lt"/>
                <a:ea typeface="+mn-ea"/>
                <a:cs typeface="+mn-cs"/>
              </a:defRPr>
            </a:lvl5pPr>
            <a:lvl6pPr marL="2743200" lvl="5" indent="-298450" algn="l" defTabSz="685800" rtl="0" eaLnBrk="1" latinLnBrk="0" hangingPunct="1">
              <a:lnSpc>
                <a:spcPct val="115000"/>
              </a:lnSpc>
              <a:spcBef>
                <a:spcPts val="1600"/>
              </a:spcBef>
              <a:spcAft>
                <a:spcPts val="0"/>
              </a:spcAft>
              <a:buClr>
                <a:srgbClr val="434343"/>
              </a:buClr>
              <a:buSzPts val="1100"/>
              <a:buFont typeface="Nunito Light"/>
              <a:buChar char="■"/>
              <a:defRPr sz="1100" kern="1200">
                <a:solidFill>
                  <a:srgbClr val="434343"/>
                </a:solidFill>
                <a:latin typeface="+mn-lt"/>
                <a:ea typeface="+mn-ea"/>
                <a:cs typeface="+mn-cs"/>
              </a:defRPr>
            </a:lvl6pPr>
            <a:lvl7pPr marL="3200400" lvl="6" indent="-298450" algn="l" defTabSz="685800" rtl="0" eaLnBrk="1" latinLnBrk="0" hangingPunct="1">
              <a:lnSpc>
                <a:spcPct val="115000"/>
              </a:lnSpc>
              <a:spcBef>
                <a:spcPts val="1600"/>
              </a:spcBef>
              <a:spcAft>
                <a:spcPts val="0"/>
              </a:spcAft>
              <a:buClr>
                <a:srgbClr val="434343"/>
              </a:buClr>
              <a:buSzPts val="1100"/>
              <a:buFont typeface="Nunito Light"/>
              <a:buChar char="●"/>
              <a:defRPr sz="1100" kern="1200">
                <a:solidFill>
                  <a:srgbClr val="434343"/>
                </a:solidFill>
                <a:latin typeface="+mn-lt"/>
                <a:ea typeface="+mn-ea"/>
                <a:cs typeface="+mn-cs"/>
              </a:defRPr>
            </a:lvl7pPr>
            <a:lvl8pPr marL="3657600" lvl="7" indent="-298450" algn="l" defTabSz="685800" rtl="0" eaLnBrk="1" latinLnBrk="0" hangingPunct="1">
              <a:lnSpc>
                <a:spcPct val="115000"/>
              </a:lnSpc>
              <a:spcBef>
                <a:spcPts val="1600"/>
              </a:spcBef>
              <a:spcAft>
                <a:spcPts val="0"/>
              </a:spcAft>
              <a:buClr>
                <a:srgbClr val="434343"/>
              </a:buClr>
              <a:buSzPts val="1100"/>
              <a:buFont typeface="Nunito Light"/>
              <a:buChar char="○"/>
              <a:defRPr sz="1100" kern="1200">
                <a:solidFill>
                  <a:srgbClr val="434343"/>
                </a:solidFill>
                <a:latin typeface="+mn-lt"/>
                <a:ea typeface="+mn-ea"/>
                <a:cs typeface="+mn-cs"/>
              </a:defRPr>
            </a:lvl8pPr>
            <a:lvl9pPr marL="4114800" lvl="8" indent="-298450" algn="l" defTabSz="685800" rtl="0" eaLnBrk="1" latinLnBrk="0" hangingPunct="1">
              <a:lnSpc>
                <a:spcPct val="115000"/>
              </a:lnSpc>
              <a:spcBef>
                <a:spcPts val="1600"/>
              </a:spcBef>
              <a:spcAft>
                <a:spcPts val="1600"/>
              </a:spcAft>
              <a:buClr>
                <a:srgbClr val="434343"/>
              </a:buClr>
              <a:buSzPts val="1100"/>
              <a:buFont typeface="Nunito Light"/>
              <a:buChar char="■"/>
              <a:defRPr sz="1100" kern="1200">
                <a:solidFill>
                  <a:srgbClr val="434343"/>
                </a:solidFill>
                <a:latin typeface="+mn-lt"/>
                <a:ea typeface="+mn-ea"/>
                <a:cs typeface="+mn-cs"/>
              </a:defRPr>
            </a:lvl9pPr>
          </a:lstStyle>
          <a:p>
            <a:endParaRPr lang="en-US">
              <a:solidFill>
                <a:schemeClr val="tx1"/>
              </a:solidFill>
              <a:latin typeface="Arial"/>
              <a:ea typeface="+mn-lt"/>
              <a:cs typeface="Arial"/>
            </a:endParaRPr>
          </a:p>
          <a:p>
            <a:r>
              <a:rPr lang="en-US" sz="1400">
                <a:solidFill>
                  <a:schemeClr val="tx1"/>
                </a:solidFill>
                <a:latin typeface="Arial"/>
                <a:ea typeface="+mn-lt"/>
                <a:cs typeface="+mn-lt"/>
              </a:rPr>
              <a:t>The </a:t>
            </a:r>
            <a:r>
              <a:rPr lang="en-US" sz="1400" b="1">
                <a:solidFill>
                  <a:schemeClr val="tx1"/>
                </a:solidFill>
                <a:latin typeface="Arial"/>
                <a:ea typeface="+mn-lt"/>
                <a:cs typeface="+mn-lt"/>
              </a:rPr>
              <a:t>State Travel Card</a:t>
            </a:r>
            <a:r>
              <a:rPr lang="en-US" sz="1400">
                <a:solidFill>
                  <a:schemeClr val="tx1"/>
                </a:solidFill>
                <a:latin typeface="Arial"/>
                <a:ea typeface="+mn-lt"/>
                <a:cs typeface="+mn-lt"/>
              </a:rPr>
              <a:t> is a VISA credit card issued by </a:t>
            </a:r>
            <a:r>
              <a:rPr lang="en-US" sz="1400" b="1">
                <a:solidFill>
                  <a:schemeClr val="tx1"/>
                </a:solidFill>
                <a:latin typeface="Arial"/>
                <a:ea typeface="+mn-lt"/>
                <a:cs typeface="+mn-lt"/>
              </a:rPr>
              <a:t>Bank of America (BOA)</a:t>
            </a:r>
            <a:r>
              <a:rPr lang="en-US" sz="1400">
                <a:solidFill>
                  <a:schemeClr val="tx1"/>
                </a:solidFill>
                <a:latin typeface="Arial"/>
                <a:ea typeface="+mn-lt"/>
                <a:cs typeface="+mn-lt"/>
              </a:rPr>
              <a:t> and is used by GSU employees to pay for specific, authorized travel expenses.</a:t>
            </a:r>
            <a:endParaRPr lang="en-US" sz="1400">
              <a:solidFill>
                <a:schemeClr val="tx1"/>
              </a:solidFill>
              <a:latin typeface="Arial"/>
              <a:cs typeface="Arial"/>
            </a:endParaRPr>
          </a:p>
          <a:p>
            <a:r>
              <a:rPr lang="en-US" sz="1400">
                <a:solidFill>
                  <a:schemeClr val="tx1"/>
                </a:solidFill>
                <a:latin typeface="Arial"/>
                <a:ea typeface="+mn-lt"/>
                <a:cs typeface="+mn-lt"/>
              </a:rPr>
              <a:t>The </a:t>
            </a:r>
            <a:r>
              <a:rPr lang="en-US" sz="1400" b="1">
                <a:solidFill>
                  <a:schemeClr val="tx1"/>
                </a:solidFill>
                <a:latin typeface="Arial"/>
                <a:ea typeface="+mn-lt"/>
                <a:cs typeface="+mn-lt"/>
              </a:rPr>
              <a:t>CBA (Central Billing Account)</a:t>
            </a:r>
            <a:r>
              <a:rPr lang="en-US" sz="1400">
                <a:solidFill>
                  <a:schemeClr val="tx1"/>
                </a:solidFill>
                <a:latin typeface="Arial"/>
                <a:ea typeface="+mn-lt"/>
                <a:cs typeface="+mn-lt"/>
              </a:rPr>
              <a:t> is a </a:t>
            </a:r>
            <a:r>
              <a:rPr lang="en-US" sz="1400" i="1">
                <a:solidFill>
                  <a:schemeClr val="tx1"/>
                </a:solidFill>
                <a:latin typeface="Arial"/>
                <a:ea typeface="+mn-lt"/>
                <a:cs typeface="+mn-lt"/>
              </a:rPr>
              <a:t>cardless</a:t>
            </a:r>
            <a:r>
              <a:rPr lang="en-US" sz="1400">
                <a:solidFill>
                  <a:schemeClr val="tx1"/>
                </a:solidFill>
                <a:latin typeface="Arial"/>
                <a:ea typeface="+mn-lt"/>
                <a:cs typeface="+mn-lt"/>
              </a:rPr>
              <a:t> billing account issued to the University for approved travel-related expenses.</a:t>
            </a:r>
          </a:p>
          <a:p>
            <a:r>
              <a:rPr lang="en-US" sz="1400">
                <a:solidFill>
                  <a:schemeClr val="tx1"/>
                </a:solidFill>
                <a:latin typeface="Arial"/>
                <a:ea typeface="+mn-lt"/>
                <a:cs typeface="+mn-lt"/>
              </a:rPr>
              <a:t>These tools are used to manage official travel and related accounting.</a:t>
            </a:r>
          </a:p>
          <a:p>
            <a:r>
              <a:rPr lang="en-US" sz="1400">
                <a:solidFill>
                  <a:schemeClr val="tx1"/>
                </a:solidFill>
                <a:latin typeface="Arial"/>
                <a:ea typeface="+mn-lt"/>
                <a:cs typeface="+mn-lt"/>
              </a:rPr>
              <a:t>The individual whose name is assigned to the State Travel Card or CBA is </a:t>
            </a:r>
            <a:r>
              <a:rPr lang="en-US" sz="1400" b="1">
                <a:solidFill>
                  <a:schemeClr val="tx1"/>
                </a:solidFill>
                <a:latin typeface="Arial"/>
                <a:ea typeface="+mn-lt"/>
                <a:cs typeface="+mn-lt"/>
              </a:rPr>
              <a:t>solely responsible</a:t>
            </a:r>
            <a:r>
              <a:rPr lang="en-US" sz="1400">
                <a:solidFill>
                  <a:schemeClr val="tx1"/>
                </a:solidFill>
                <a:latin typeface="Arial"/>
                <a:ea typeface="+mn-lt"/>
                <a:cs typeface="+mn-lt"/>
              </a:rPr>
              <a:t> for all transactions made on the account. The card or account may </a:t>
            </a:r>
            <a:r>
              <a:rPr lang="en-US" sz="1400" b="1">
                <a:solidFill>
                  <a:schemeClr val="tx1"/>
                </a:solidFill>
                <a:latin typeface="Arial"/>
                <a:ea typeface="+mn-lt"/>
                <a:cs typeface="+mn-lt"/>
              </a:rPr>
              <a:t>not</a:t>
            </a:r>
            <a:r>
              <a:rPr lang="en-US" sz="1400">
                <a:solidFill>
                  <a:schemeClr val="tx1"/>
                </a:solidFill>
                <a:latin typeface="Arial"/>
                <a:ea typeface="+mn-lt"/>
                <a:cs typeface="+mn-lt"/>
              </a:rPr>
              <a:t> be used by anyone else.</a:t>
            </a:r>
          </a:p>
          <a:p>
            <a:r>
              <a:rPr lang="en-US" sz="1400">
                <a:solidFill>
                  <a:schemeClr val="tx1"/>
                </a:solidFill>
                <a:latin typeface="Arial"/>
                <a:ea typeface="+mn-lt"/>
                <a:cs typeface="+mn-lt"/>
              </a:rPr>
              <a:t>The State Travel Card and CBA may be used </a:t>
            </a:r>
            <a:r>
              <a:rPr lang="en-US" sz="1400" b="1">
                <a:solidFill>
                  <a:schemeClr val="tx1"/>
                </a:solidFill>
                <a:latin typeface="Arial"/>
                <a:ea typeface="+mn-lt"/>
                <a:cs typeface="+mn-lt"/>
              </a:rPr>
              <a:t>only</a:t>
            </a:r>
            <a:r>
              <a:rPr lang="en-US" sz="1400">
                <a:solidFill>
                  <a:schemeClr val="tx1"/>
                </a:solidFill>
                <a:latin typeface="Arial"/>
                <a:ea typeface="+mn-lt"/>
                <a:cs typeface="+mn-lt"/>
              </a:rPr>
              <a:t> for authorized travel expenses related to official state business.</a:t>
            </a:r>
          </a:p>
          <a:p>
            <a:r>
              <a:rPr lang="en-US" sz="1400" b="1">
                <a:solidFill>
                  <a:schemeClr val="tx1"/>
                </a:solidFill>
                <a:latin typeface="Arial"/>
                <a:ea typeface="+mn-lt"/>
                <a:cs typeface="+mn-lt"/>
              </a:rPr>
              <a:t>Approvers</a:t>
            </a:r>
            <a:r>
              <a:rPr lang="en-US" sz="1400">
                <a:solidFill>
                  <a:schemeClr val="tx1"/>
                </a:solidFill>
                <a:latin typeface="Arial"/>
                <a:ea typeface="+mn-lt"/>
                <a:cs typeface="+mn-lt"/>
              </a:rPr>
              <a:t> are responsible for approving only those transactions that are appropriate, compliant, and directly related to official state business.</a:t>
            </a:r>
          </a:p>
          <a:p>
            <a:pPr>
              <a:spcBef>
                <a:spcPts val="1200"/>
              </a:spcBef>
            </a:pPr>
            <a:endParaRPr lang="en-US" sz="1050">
              <a:solidFill>
                <a:srgbClr val="000000"/>
              </a:solidFill>
              <a:latin typeface="Rockwell"/>
              <a:ea typeface="+mn-lt"/>
              <a:cs typeface="+mn-lt"/>
            </a:endParaRPr>
          </a:p>
        </p:txBody>
      </p:sp>
      <p:pic>
        <p:nvPicPr>
          <p:cNvPr id="30" name="Graphic 29" descr="Help">
            <a:extLst>
              <a:ext uri="{FF2B5EF4-FFF2-40B4-BE49-F238E27FC236}">
                <a16:creationId xmlns:a16="http://schemas.microsoft.com/office/drawing/2014/main" id="{31B3B447-A211-4CBE-8903-5B81785226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5272" y="334789"/>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anim calcmode="lin" valueType="num">
                                      <p:cBhvr>
                                        <p:cTn id="8" dur="2000" fill="hold"/>
                                        <p:tgtEl>
                                          <p:spTgt spid="30"/>
                                        </p:tgtEl>
                                        <p:attrNameLst>
                                          <p:attrName>ppt_w</p:attrName>
                                        </p:attrNameLst>
                                      </p:cBhvr>
                                      <p:tavLst>
                                        <p:tav tm="0" fmla="#ppt_w*sin(2.5*pi*$)">
                                          <p:val>
                                            <p:fltVal val="0"/>
                                          </p:val>
                                        </p:tav>
                                        <p:tav tm="100000">
                                          <p:val>
                                            <p:fltVal val="1"/>
                                          </p:val>
                                        </p:tav>
                                      </p:tavLst>
                                    </p:anim>
                                    <p:anim calcmode="lin" valueType="num">
                                      <p:cBhvr>
                                        <p:cTn id="9" dur="2000" fill="hold"/>
                                        <p:tgtEl>
                                          <p:spTgt spid="30"/>
                                        </p:tgtEl>
                                        <p:attrNameLst>
                                          <p:attrName>ppt_h</p:attrName>
                                        </p:attrNameLst>
                                      </p:cBhvr>
                                      <p:tavLst>
                                        <p:tav tm="0">
                                          <p:val>
                                            <p:strVal val="#ppt_h"/>
                                          </p:val>
                                        </p:tav>
                                        <p:tav tm="100000">
                                          <p:val>
                                            <p:strVal val="#ppt_h"/>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2">
                                            <p:bg/>
                                          </p:spTgt>
                                        </p:tgtEl>
                                        <p:attrNameLst>
                                          <p:attrName>style.visibility</p:attrName>
                                        </p:attrNameLst>
                                      </p:cBhvr>
                                      <p:to>
                                        <p:strVal val="visible"/>
                                      </p:to>
                                    </p:set>
                                    <p:animEffect transition="in" filter="fade">
                                      <p:cBhvr>
                                        <p:cTn id="12" dur="1000"/>
                                        <p:tgtEl>
                                          <p:spTgt spid="62">
                                            <p:bg/>
                                          </p:spTgt>
                                        </p:tgtEl>
                                      </p:cBhvr>
                                    </p:animEffect>
                                    <p:anim calcmode="lin" valueType="num">
                                      <p:cBhvr>
                                        <p:cTn id="13" dur="1000" fill="hold"/>
                                        <p:tgtEl>
                                          <p:spTgt spid="62">
                                            <p:bg/>
                                          </p:spTgt>
                                        </p:tgtEl>
                                        <p:attrNameLst>
                                          <p:attrName>ppt_x</p:attrName>
                                        </p:attrNameLst>
                                      </p:cBhvr>
                                      <p:tavLst>
                                        <p:tav tm="0">
                                          <p:val>
                                            <p:strVal val="#ppt_x"/>
                                          </p:val>
                                        </p:tav>
                                        <p:tav tm="100000">
                                          <p:val>
                                            <p:strVal val="#ppt_x"/>
                                          </p:val>
                                        </p:tav>
                                      </p:tavLst>
                                    </p:anim>
                                    <p:anim calcmode="lin" valueType="num">
                                      <p:cBhvr>
                                        <p:cTn id="14" dur="1000" fill="hold"/>
                                        <p:tgtEl>
                                          <p:spTgt spid="62">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2">
                                            <p:txEl>
                                              <p:pRg st="1" end="1"/>
                                            </p:txEl>
                                          </p:spTgt>
                                        </p:tgtEl>
                                        <p:attrNameLst>
                                          <p:attrName>style.visibility</p:attrName>
                                        </p:attrNameLst>
                                      </p:cBhvr>
                                      <p:to>
                                        <p:strVal val="visible"/>
                                      </p:to>
                                    </p:set>
                                    <p:animEffect transition="in" filter="fade">
                                      <p:cBhvr>
                                        <p:cTn id="19" dur="1000"/>
                                        <p:tgtEl>
                                          <p:spTgt spid="62">
                                            <p:txEl>
                                              <p:pRg st="1" end="1"/>
                                            </p:txEl>
                                          </p:spTgt>
                                        </p:tgtEl>
                                      </p:cBhvr>
                                    </p:animEffect>
                                    <p:anim calcmode="lin" valueType="num">
                                      <p:cBhvr>
                                        <p:cTn id="20" dur="1000" fill="hold"/>
                                        <p:tgtEl>
                                          <p:spTgt spid="6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2">
                                            <p:txEl>
                                              <p:pRg st="2" end="2"/>
                                            </p:txEl>
                                          </p:spTgt>
                                        </p:tgtEl>
                                        <p:attrNameLst>
                                          <p:attrName>style.visibility</p:attrName>
                                        </p:attrNameLst>
                                      </p:cBhvr>
                                      <p:to>
                                        <p:strVal val="visible"/>
                                      </p:to>
                                    </p:set>
                                    <p:animEffect transition="in" filter="fade">
                                      <p:cBhvr>
                                        <p:cTn id="26" dur="1000"/>
                                        <p:tgtEl>
                                          <p:spTgt spid="62">
                                            <p:txEl>
                                              <p:pRg st="2" end="2"/>
                                            </p:txEl>
                                          </p:spTgt>
                                        </p:tgtEl>
                                      </p:cBhvr>
                                    </p:animEffect>
                                    <p:anim calcmode="lin" valueType="num">
                                      <p:cBhvr>
                                        <p:cTn id="27"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2">
                                            <p:txEl>
                                              <p:pRg st="3" end="3"/>
                                            </p:txEl>
                                          </p:spTgt>
                                        </p:tgtEl>
                                        <p:attrNameLst>
                                          <p:attrName>style.visibility</p:attrName>
                                        </p:attrNameLst>
                                      </p:cBhvr>
                                      <p:to>
                                        <p:strVal val="visible"/>
                                      </p:to>
                                    </p:set>
                                    <p:animEffect transition="in" filter="fade">
                                      <p:cBhvr>
                                        <p:cTn id="33" dur="1000"/>
                                        <p:tgtEl>
                                          <p:spTgt spid="62">
                                            <p:txEl>
                                              <p:pRg st="3" end="3"/>
                                            </p:txEl>
                                          </p:spTgt>
                                        </p:tgtEl>
                                      </p:cBhvr>
                                    </p:animEffect>
                                    <p:anim calcmode="lin" valueType="num">
                                      <p:cBhvr>
                                        <p:cTn id="34"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2">
                                            <p:txEl>
                                              <p:pRg st="4" end="4"/>
                                            </p:txEl>
                                          </p:spTgt>
                                        </p:tgtEl>
                                        <p:attrNameLst>
                                          <p:attrName>style.visibility</p:attrName>
                                        </p:attrNameLst>
                                      </p:cBhvr>
                                      <p:to>
                                        <p:strVal val="visible"/>
                                      </p:to>
                                    </p:set>
                                    <p:animEffect transition="in" filter="fade">
                                      <p:cBhvr>
                                        <p:cTn id="40" dur="1000"/>
                                        <p:tgtEl>
                                          <p:spTgt spid="62">
                                            <p:txEl>
                                              <p:pRg st="4" end="4"/>
                                            </p:txEl>
                                          </p:spTgt>
                                        </p:tgtEl>
                                      </p:cBhvr>
                                    </p:animEffect>
                                    <p:anim calcmode="lin" valueType="num">
                                      <p:cBhvr>
                                        <p:cTn id="41"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2">
                                            <p:txEl>
                                              <p:pRg st="5" end="5"/>
                                            </p:txEl>
                                          </p:spTgt>
                                        </p:tgtEl>
                                        <p:attrNameLst>
                                          <p:attrName>style.visibility</p:attrName>
                                        </p:attrNameLst>
                                      </p:cBhvr>
                                      <p:to>
                                        <p:strVal val="visible"/>
                                      </p:to>
                                    </p:set>
                                    <p:animEffect transition="in" filter="fade">
                                      <p:cBhvr>
                                        <p:cTn id="47" dur="1000"/>
                                        <p:tgtEl>
                                          <p:spTgt spid="62">
                                            <p:txEl>
                                              <p:pRg st="5" end="5"/>
                                            </p:txEl>
                                          </p:spTgt>
                                        </p:tgtEl>
                                      </p:cBhvr>
                                    </p:animEffect>
                                    <p:anim calcmode="lin" valueType="num">
                                      <p:cBhvr>
                                        <p:cTn id="48"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62">
                                            <p:txEl>
                                              <p:pRg st="6" end="6"/>
                                            </p:txEl>
                                          </p:spTgt>
                                        </p:tgtEl>
                                        <p:attrNameLst>
                                          <p:attrName>style.visibility</p:attrName>
                                        </p:attrNameLst>
                                      </p:cBhvr>
                                      <p:to>
                                        <p:strVal val="visible"/>
                                      </p:to>
                                    </p:set>
                                    <p:animEffect transition="in" filter="fade">
                                      <p:cBhvr>
                                        <p:cTn id="54" dur="1000"/>
                                        <p:tgtEl>
                                          <p:spTgt spid="62">
                                            <p:txEl>
                                              <p:pRg st="6" end="6"/>
                                            </p:txEl>
                                          </p:spTgt>
                                        </p:tgtEl>
                                      </p:cBhvr>
                                    </p:animEffect>
                                    <p:anim calcmode="lin" valueType="num">
                                      <p:cBhvr>
                                        <p:cTn id="5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6"/>
          <p:cNvSpPr txBox="1">
            <a:spLocks noGrp="1"/>
          </p:cNvSpPr>
          <p:nvPr>
            <p:ph type="title"/>
          </p:nvPr>
        </p:nvSpPr>
        <p:spPr>
          <a:xfrm>
            <a:off x="558287" y="588897"/>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b="1" cap="none">
                <a:ln w="0"/>
                <a:solidFill>
                  <a:schemeClr val="accent1"/>
                </a:solidFill>
                <a:effectLst>
                  <a:outerShdw blurRad="38100" dist="25400" dir="5400000" algn="ctr" rotWithShape="0">
                    <a:srgbClr val="6E747A">
                      <a:alpha val="43000"/>
                    </a:srgbClr>
                  </a:outerShdw>
                </a:effectLst>
              </a:rPr>
              <a:t>Benefits of the University CBA Card</a:t>
            </a:r>
            <a:endParaRPr sz="3200" b="1" cap="none">
              <a:ln w="0"/>
              <a:solidFill>
                <a:schemeClr val="accent1"/>
              </a:solidFill>
              <a:effectLst>
                <a:outerShdw blurRad="38100" dist="25400" dir="5400000" algn="ctr" rotWithShape="0">
                  <a:srgbClr val="6E747A">
                    <a:alpha val="43000"/>
                  </a:srgbClr>
                </a:outerShdw>
              </a:effectLst>
            </a:endParaRPr>
          </a:p>
        </p:txBody>
      </p:sp>
      <p:cxnSp>
        <p:nvCxnSpPr>
          <p:cNvPr id="262" name="Google Shape;262;p26"/>
          <p:cNvCxnSpPr/>
          <p:nvPr/>
        </p:nvCxnSpPr>
        <p:spPr>
          <a:xfrm>
            <a:off x="705600" y="4867850"/>
            <a:ext cx="7732800" cy="0"/>
          </a:xfrm>
          <a:prstGeom prst="straightConnector1">
            <a:avLst/>
          </a:prstGeom>
          <a:noFill/>
          <a:ln w="9525" cap="flat" cmpd="sng">
            <a:solidFill>
              <a:schemeClr val="dk1"/>
            </a:solidFill>
            <a:prstDash val="solid"/>
            <a:round/>
            <a:headEnd type="oval" w="med" len="med"/>
            <a:tailEnd type="oval" w="med" len="med"/>
          </a:ln>
        </p:spPr>
      </p:cxnSp>
      <p:grpSp>
        <p:nvGrpSpPr>
          <p:cNvPr id="264" name="Google Shape;264;p26"/>
          <p:cNvGrpSpPr/>
          <p:nvPr/>
        </p:nvGrpSpPr>
        <p:grpSpPr>
          <a:xfrm rot="-6299960">
            <a:off x="7680419" y="-917715"/>
            <a:ext cx="2386729" cy="2386729"/>
            <a:chOff x="269239" y="624399"/>
            <a:chExt cx="2386800" cy="2386800"/>
          </a:xfrm>
        </p:grpSpPr>
        <p:sp>
          <p:nvSpPr>
            <p:cNvPr id="265" name="Google Shape;265;p26"/>
            <p:cNvSpPr/>
            <p:nvPr/>
          </p:nvSpPr>
          <p:spPr>
            <a:xfrm rot="-1970538">
              <a:off x="599418" y="954577"/>
              <a:ext cx="1726444" cy="1726444"/>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rot="-1969931">
              <a:off x="929754" y="1027196"/>
              <a:ext cx="127817" cy="127817"/>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6"/>
          <p:cNvSpPr/>
          <p:nvPr/>
        </p:nvSpPr>
        <p:spPr>
          <a:xfrm>
            <a:off x="8157683" y="-440451"/>
            <a:ext cx="1432200" cy="1432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6"/>
          <p:cNvGrpSpPr/>
          <p:nvPr/>
        </p:nvGrpSpPr>
        <p:grpSpPr>
          <a:xfrm>
            <a:off x="4618950" y="394814"/>
            <a:ext cx="2582400" cy="289350"/>
            <a:chOff x="6967625" y="394825"/>
            <a:chExt cx="2582400" cy="289350"/>
          </a:xfrm>
        </p:grpSpPr>
        <p:sp>
          <p:nvSpPr>
            <p:cNvPr id="269" name="Google Shape;269;p26"/>
            <p:cNvSpPr/>
            <p:nvPr/>
          </p:nvSpPr>
          <p:spPr>
            <a:xfrm rot="-5400000">
              <a:off x="6967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rot="-5400000">
              <a:off x="6967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rot="-5400000">
              <a:off x="7158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6"/>
            <p:cNvSpPr/>
            <p:nvPr/>
          </p:nvSpPr>
          <p:spPr>
            <a:xfrm rot="-5400000">
              <a:off x="7158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p:nvPr/>
          </p:nvSpPr>
          <p:spPr>
            <a:xfrm rot="-5400000">
              <a:off x="7348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rot="-5400000">
              <a:off x="7348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p:nvPr/>
          </p:nvSpPr>
          <p:spPr>
            <a:xfrm rot="-5400000">
              <a:off x="7539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rot="-5400000">
              <a:off x="7539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p:nvPr/>
          </p:nvSpPr>
          <p:spPr>
            <a:xfrm rot="-5400000">
              <a:off x="7729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6"/>
            <p:cNvSpPr/>
            <p:nvPr/>
          </p:nvSpPr>
          <p:spPr>
            <a:xfrm rot="-5400000">
              <a:off x="7729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p:nvPr/>
          </p:nvSpPr>
          <p:spPr>
            <a:xfrm rot="-5400000">
              <a:off x="7920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6"/>
            <p:cNvSpPr/>
            <p:nvPr/>
          </p:nvSpPr>
          <p:spPr>
            <a:xfrm rot="-5400000">
              <a:off x="7920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6"/>
            <p:cNvSpPr/>
            <p:nvPr/>
          </p:nvSpPr>
          <p:spPr>
            <a:xfrm rot="-5400000">
              <a:off x="8110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p:cNvSpPr/>
            <p:nvPr/>
          </p:nvSpPr>
          <p:spPr>
            <a:xfrm rot="-5400000">
              <a:off x="8110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p:cNvSpPr/>
            <p:nvPr/>
          </p:nvSpPr>
          <p:spPr>
            <a:xfrm rot="-5400000">
              <a:off x="8301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6"/>
            <p:cNvSpPr/>
            <p:nvPr/>
          </p:nvSpPr>
          <p:spPr>
            <a:xfrm rot="-5400000">
              <a:off x="8301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6"/>
            <p:cNvSpPr/>
            <p:nvPr/>
          </p:nvSpPr>
          <p:spPr>
            <a:xfrm rot="-5400000">
              <a:off x="8491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6"/>
            <p:cNvSpPr/>
            <p:nvPr/>
          </p:nvSpPr>
          <p:spPr>
            <a:xfrm rot="-5400000">
              <a:off x="8491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6"/>
            <p:cNvSpPr/>
            <p:nvPr/>
          </p:nvSpPr>
          <p:spPr>
            <a:xfrm rot="-5400000">
              <a:off x="8682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6"/>
            <p:cNvSpPr/>
            <p:nvPr/>
          </p:nvSpPr>
          <p:spPr>
            <a:xfrm rot="-5400000">
              <a:off x="8682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6"/>
            <p:cNvSpPr/>
            <p:nvPr/>
          </p:nvSpPr>
          <p:spPr>
            <a:xfrm rot="-5400000">
              <a:off x="8872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6"/>
            <p:cNvSpPr/>
            <p:nvPr/>
          </p:nvSpPr>
          <p:spPr>
            <a:xfrm rot="-5400000">
              <a:off x="8872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6"/>
            <p:cNvSpPr/>
            <p:nvPr/>
          </p:nvSpPr>
          <p:spPr>
            <a:xfrm rot="-5400000">
              <a:off x="9063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6"/>
            <p:cNvSpPr/>
            <p:nvPr/>
          </p:nvSpPr>
          <p:spPr>
            <a:xfrm rot="-5400000">
              <a:off x="9063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6"/>
            <p:cNvSpPr/>
            <p:nvPr/>
          </p:nvSpPr>
          <p:spPr>
            <a:xfrm rot="-5400000">
              <a:off x="9253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6"/>
            <p:cNvSpPr/>
            <p:nvPr/>
          </p:nvSpPr>
          <p:spPr>
            <a:xfrm rot="-5400000">
              <a:off x="9253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6"/>
            <p:cNvSpPr/>
            <p:nvPr/>
          </p:nvSpPr>
          <p:spPr>
            <a:xfrm rot="-5400000">
              <a:off x="9444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6"/>
            <p:cNvSpPr/>
            <p:nvPr/>
          </p:nvSpPr>
          <p:spPr>
            <a:xfrm rot="-5400000">
              <a:off x="9444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TextBox 39">
            <a:extLst>
              <a:ext uri="{FF2B5EF4-FFF2-40B4-BE49-F238E27FC236}">
                <a16:creationId xmlns:a16="http://schemas.microsoft.com/office/drawing/2014/main" id="{5E47EFB1-7609-418C-A444-11E852644483}"/>
              </a:ext>
            </a:extLst>
          </p:cNvPr>
          <p:cNvSpPr txBox="1"/>
          <p:nvPr/>
        </p:nvSpPr>
        <p:spPr>
          <a:xfrm>
            <a:off x="705600" y="1120524"/>
            <a:ext cx="7409375" cy="3382144"/>
          </a:xfrm>
          <a:prstGeom prst="rect">
            <a:avLst/>
          </a:prstGeom>
          <a:noFill/>
          <a:ln w="28575">
            <a:solidFill>
              <a:schemeClr val="accent1">
                <a:lumMod val="75000"/>
              </a:schemeClr>
            </a:solidFill>
          </a:ln>
        </p:spPr>
        <p:txBody>
          <a:bodyPr wrap="square" rtlCol="0">
            <a:spAutoFit/>
          </a:bodyPr>
          <a:lstStyle/>
          <a:p>
            <a:pPr>
              <a:lnSpc>
                <a:spcPct val="150000"/>
              </a:lnSpc>
            </a:pPr>
            <a:r>
              <a:rPr lang="en-US" sz="1200" b="1">
                <a:latin typeface="Arial" panose="020B0604020202020204" pitchFamily="34" charset="0"/>
                <a:cs typeface="Arial" panose="020B0604020202020204" pitchFamily="34" charset="0"/>
              </a:rPr>
              <a:t>University Benefits</a:t>
            </a:r>
          </a:p>
          <a:p>
            <a:pPr marL="171450" indent="-171450">
              <a:lnSpc>
                <a:spcPct val="150000"/>
              </a:lnSpc>
              <a:buFont typeface="Arial" panose="020B0604020202020204" pitchFamily="34" charset="0"/>
              <a:buChar char="•"/>
            </a:pPr>
            <a:r>
              <a:rPr lang="en-US" sz="1200">
                <a:latin typeface="Arial" panose="020B0604020202020204" pitchFamily="34" charset="0"/>
                <a:cs typeface="Arial" panose="020B0604020202020204" pitchFamily="34" charset="0"/>
              </a:rPr>
              <a:t>Centralized payment for approved travel expenses</a:t>
            </a:r>
          </a:p>
          <a:p>
            <a:pPr marL="171450" indent="-171450">
              <a:lnSpc>
                <a:spcPct val="150000"/>
              </a:lnSpc>
              <a:buFont typeface="Arial" panose="020B0604020202020204" pitchFamily="34" charset="0"/>
              <a:buChar char="•"/>
            </a:pPr>
            <a:r>
              <a:rPr lang="en-US" sz="1200">
                <a:latin typeface="Arial" panose="020B0604020202020204" pitchFamily="34" charset="0"/>
                <a:cs typeface="Arial" panose="020B0604020202020204" pitchFamily="34" charset="0"/>
              </a:rPr>
              <a:t>Improved compliance with State (PPM-49) and University policies</a:t>
            </a:r>
          </a:p>
          <a:p>
            <a:pPr marL="171450" indent="-171450">
              <a:lnSpc>
                <a:spcPct val="150000"/>
              </a:lnSpc>
              <a:buFont typeface="Arial" panose="020B0604020202020204" pitchFamily="34" charset="0"/>
              <a:buChar char="•"/>
            </a:pPr>
            <a:r>
              <a:rPr lang="en-US" sz="1200">
                <a:latin typeface="Arial" panose="020B0604020202020204" pitchFamily="34" charset="0"/>
                <a:cs typeface="Arial" panose="020B0604020202020204" pitchFamily="34" charset="0"/>
              </a:rPr>
              <a:t>Simplified accounting, auditing, and reporting</a:t>
            </a:r>
          </a:p>
          <a:p>
            <a:pPr marL="171450" indent="-171450">
              <a:lnSpc>
                <a:spcPct val="150000"/>
              </a:lnSpc>
              <a:buFont typeface="Arial" panose="020B0604020202020204" pitchFamily="34" charset="0"/>
              <a:buChar char="•"/>
            </a:pPr>
            <a:r>
              <a:rPr lang="en-US" sz="1200">
                <a:latin typeface="Arial" panose="020B0604020202020204" pitchFamily="34" charset="0"/>
                <a:cs typeface="Arial" panose="020B0604020202020204" pitchFamily="34" charset="0"/>
              </a:rPr>
              <a:t>Better cost control and budget oversight</a:t>
            </a:r>
          </a:p>
          <a:p>
            <a:pPr marL="171450" indent="-171450">
              <a:lnSpc>
                <a:spcPct val="150000"/>
              </a:lnSpc>
              <a:buFont typeface="Arial" panose="020B0604020202020204" pitchFamily="34" charset="0"/>
              <a:buChar char="•"/>
            </a:pPr>
            <a:r>
              <a:rPr lang="en-US" sz="1200">
                <a:latin typeface="Arial" panose="020B0604020202020204" pitchFamily="34" charset="0"/>
                <a:cs typeface="Arial" panose="020B0604020202020204" pitchFamily="34" charset="0"/>
              </a:rPr>
              <a:t>Reduced risk of unauthorized or personal charges</a:t>
            </a:r>
          </a:p>
          <a:p>
            <a:pPr>
              <a:lnSpc>
                <a:spcPct val="150000"/>
              </a:lnSpc>
            </a:pPr>
            <a:r>
              <a:rPr lang="en-US" sz="1200" b="1">
                <a:latin typeface="Arial" panose="020B0604020202020204" pitchFamily="34" charset="0"/>
                <a:cs typeface="Arial" panose="020B0604020202020204" pitchFamily="34" charset="0"/>
              </a:rPr>
              <a:t>Traveler &amp; Department Benefits</a:t>
            </a:r>
          </a:p>
          <a:p>
            <a:pPr marL="171450" indent="-171450">
              <a:lnSpc>
                <a:spcPct val="150000"/>
              </a:lnSpc>
              <a:buFont typeface="Arial" panose="020B0604020202020204" pitchFamily="34" charset="0"/>
              <a:buChar char="•"/>
            </a:pPr>
            <a:r>
              <a:rPr lang="en-US" sz="1200">
                <a:latin typeface="Arial" panose="020B0604020202020204" pitchFamily="34" charset="0"/>
                <a:cs typeface="Arial" panose="020B0604020202020204" pitchFamily="34" charset="0"/>
              </a:rPr>
              <a:t>Reduced out-of-pocket expenses for travelers</a:t>
            </a:r>
          </a:p>
          <a:p>
            <a:pPr marL="171450" indent="-171450">
              <a:lnSpc>
                <a:spcPct val="150000"/>
              </a:lnSpc>
              <a:buFont typeface="Arial" panose="020B0604020202020204" pitchFamily="34" charset="0"/>
              <a:buChar char="•"/>
            </a:pPr>
            <a:r>
              <a:rPr lang="en-US" sz="1200">
                <a:latin typeface="Arial" panose="020B0604020202020204" pitchFamily="34" charset="0"/>
                <a:cs typeface="Arial" panose="020B0604020202020204" pitchFamily="34" charset="0"/>
              </a:rPr>
              <a:t>Faster payment to airlines, hotels, rental car, and conference vendors</a:t>
            </a:r>
          </a:p>
          <a:p>
            <a:pPr marL="171450" indent="-171450">
              <a:lnSpc>
                <a:spcPct val="150000"/>
              </a:lnSpc>
              <a:buFont typeface="Arial" panose="020B0604020202020204" pitchFamily="34" charset="0"/>
              <a:buChar char="•"/>
            </a:pPr>
            <a:r>
              <a:rPr lang="en-US" sz="1200">
                <a:latin typeface="Arial" panose="020B0604020202020204" pitchFamily="34" charset="0"/>
                <a:cs typeface="Arial" panose="020B0604020202020204" pitchFamily="34" charset="0"/>
              </a:rPr>
              <a:t>Fewer or no travel advances required</a:t>
            </a:r>
          </a:p>
          <a:p>
            <a:pPr marL="171450" indent="-171450">
              <a:lnSpc>
                <a:spcPct val="150000"/>
              </a:lnSpc>
              <a:buFont typeface="Arial" panose="020B0604020202020204" pitchFamily="34" charset="0"/>
              <a:buChar char="•"/>
            </a:pPr>
            <a:r>
              <a:rPr lang="en-US" sz="1200">
                <a:latin typeface="Arial" panose="020B0604020202020204" pitchFamily="34" charset="0"/>
                <a:cs typeface="Arial" panose="020B0604020202020204" pitchFamily="34" charset="0"/>
              </a:rPr>
              <a:t>Streamlined travel authorization and payment process</a:t>
            </a:r>
          </a:p>
          <a:p>
            <a:pPr marL="171450" indent="-171450">
              <a:lnSpc>
                <a:spcPct val="150000"/>
              </a:lnSpc>
              <a:buFont typeface="Arial" panose="020B0604020202020204" pitchFamily="34" charset="0"/>
              <a:buChar char="•"/>
            </a:pPr>
            <a:r>
              <a:rPr lang="en-US" sz="1200">
                <a:latin typeface="Arial" panose="020B0604020202020204" pitchFamily="34" charset="0"/>
                <a:cs typeface="Arial" panose="020B0604020202020204" pitchFamily="34" charset="0"/>
              </a:rPr>
              <a:t>Time savings for travelers and approvers</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0">
                                            <p:txEl>
                                              <p:pRg st="0" end="0"/>
                                            </p:txEl>
                                          </p:spTgt>
                                        </p:tgtEl>
                                        <p:attrNameLst>
                                          <p:attrName>style.visibility</p:attrName>
                                        </p:attrNameLst>
                                      </p:cBhvr>
                                      <p:to>
                                        <p:strVal val="visible"/>
                                      </p:to>
                                    </p:set>
                                    <p:animEffect transition="in" filter="fade">
                                      <p:cBhvr>
                                        <p:cTn id="13" dur="1000"/>
                                        <p:tgtEl>
                                          <p:spTgt spid="40">
                                            <p:txEl>
                                              <p:pRg st="0" end="0"/>
                                            </p:txEl>
                                          </p:spTgt>
                                        </p:tgtEl>
                                      </p:cBhvr>
                                    </p:animEffect>
                                    <p:anim calcmode="lin" valueType="num">
                                      <p:cBhvr>
                                        <p:cTn id="14"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0">
                                            <p:txEl>
                                              <p:pRg st="1" end="1"/>
                                            </p:txEl>
                                          </p:spTgt>
                                        </p:tgtEl>
                                        <p:attrNameLst>
                                          <p:attrName>style.visibility</p:attrName>
                                        </p:attrNameLst>
                                      </p:cBhvr>
                                      <p:to>
                                        <p:strVal val="visible"/>
                                      </p:to>
                                    </p:set>
                                    <p:animEffect transition="in" filter="fade">
                                      <p:cBhvr>
                                        <p:cTn id="19" dur="1000"/>
                                        <p:tgtEl>
                                          <p:spTgt spid="40">
                                            <p:txEl>
                                              <p:pRg st="1" end="1"/>
                                            </p:txEl>
                                          </p:spTgt>
                                        </p:tgtEl>
                                      </p:cBhvr>
                                    </p:animEffect>
                                    <p:anim calcmode="lin" valueType="num">
                                      <p:cBhvr>
                                        <p:cTn id="20"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0">
                                            <p:txEl>
                                              <p:pRg st="2" end="2"/>
                                            </p:txEl>
                                          </p:spTgt>
                                        </p:tgtEl>
                                        <p:attrNameLst>
                                          <p:attrName>style.visibility</p:attrName>
                                        </p:attrNameLst>
                                      </p:cBhvr>
                                      <p:to>
                                        <p:strVal val="visible"/>
                                      </p:to>
                                    </p:set>
                                    <p:animEffect transition="in" filter="fade">
                                      <p:cBhvr>
                                        <p:cTn id="25" dur="1000"/>
                                        <p:tgtEl>
                                          <p:spTgt spid="40">
                                            <p:txEl>
                                              <p:pRg st="2" end="2"/>
                                            </p:txEl>
                                          </p:spTgt>
                                        </p:tgtEl>
                                      </p:cBhvr>
                                    </p:animEffect>
                                    <p:anim calcmode="lin" valueType="num">
                                      <p:cBhvr>
                                        <p:cTn id="26"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0">
                                            <p:txEl>
                                              <p:pRg st="3" end="3"/>
                                            </p:txEl>
                                          </p:spTgt>
                                        </p:tgtEl>
                                        <p:attrNameLst>
                                          <p:attrName>style.visibility</p:attrName>
                                        </p:attrNameLst>
                                      </p:cBhvr>
                                      <p:to>
                                        <p:strVal val="visible"/>
                                      </p:to>
                                    </p:set>
                                    <p:animEffect transition="in" filter="fade">
                                      <p:cBhvr>
                                        <p:cTn id="31" dur="1000"/>
                                        <p:tgtEl>
                                          <p:spTgt spid="40">
                                            <p:txEl>
                                              <p:pRg st="3" end="3"/>
                                            </p:txEl>
                                          </p:spTgt>
                                        </p:tgtEl>
                                      </p:cBhvr>
                                    </p:animEffect>
                                    <p:anim calcmode="lin" valueType="num">
                                      <p:cBhvr>
                                        <p:cTn id="32"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0">
                                            <p:txEl>
                                              <p:pRg st="4" end="4"/>
                                            </p:txEl>
                                          </p:spTgt>
                                        </p:tgtEl>
                                        <p:attrNameLst>
                                          <p:attrName>style.visibility</p:attrName>
                                        </p:attrNameLst>
                                      </p:cBhvr>
                                      <p:to>
                                        <p:strVal val="visible"/>
                                      </p:to>
                                    </p:set>
                                    <p:animEffect transition="in" filter="fade">
                                      <p:cBhvr>
                                        <p:cTn id="37" dur="1000"/>
                                        <p:tgtEl>
                                          <p:spTgt spid="40">
                                            <p:txEl>
                                              <p:pRg st="4" end="4"/>
                                            </p:txEl>
                                          </p:spTgt>
                                        </p:tgtEl>
                                      </p:cBhvr>
                                    </p:animEffect>
                                    <p:anim calcmode="lin" valueType="num">
                                      <p:cBhvr>
                                        <p:cTn id="38"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40">
                                            <p:txEl>
                                              <p:pRg st="5" end="5"/>
                                            </p:txEl>
                                          </p:spTgt>
                                        </p:tgtEl>
                                        <p:attrNameLst>
                                          <p:attrName>style.visibility</p:attrName>
                                        </p:attrNameLst>
                                      </p:cBhvr>
                                      <p:to>
                                        <p:strVal val="visible"/>
                                      </p:to>
                                    </p:set>
                                    <p:animEffect transition="in" filter="fade">
                                      <p:cBhvr>
                                        <p:cTn id="43" dur="1000"/>
                                        <p:tgtEl>
                                          <p:spTgt spid="40">
                                            <p:txEl>
                                              <p:pRg st="5" end="5"/>
                                            </p:txEl>
                                          </p:spTgt>
                                        </p:tgtEl>
                                      </p:cBhvr>
                                    </p:animEffect>
                                    <p:anim calcmode="lin" valueType="num">
                                      <p:cBhvr>
                                        <p:cTn id="44" dur="1000" fill="hold"/>
                                        <p:tgtEl>
                                          <p:spTgt spid="40">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40">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40">
                                            <p:txEl>
                                              <p:pRg st="6" end="6"/>
                                            </p:txEl>
                                          </p:spTgt>
                                        </p:tgtEl>
                                        <p:attrNameLst>
                                          <p:attrName>style.visibility</p:attrName>
                                        </p:attrNameLst>
                                      </p:cBhvr>
                                      <p:to>
                                        <p:strVal val="visible"/>
                                      </p:to>
                                    </p:set>
                                    <p:animEffect transition="in" filter="fade">
                                      <p:cBhvr>
                                        <p:cTn id="49" dur="1000"/>
                                        <p:tgtEl>
                                          <p:spTgt spid="40">
                                            <p:txEl>
                                              <p:pRg st="6" end="6"/>
                                            </p:txEl>
                                          </p:spTgt>
                                        </p:tgtEl>
                                      </p:cBhvr>
                                    </p:animEffect>
                                    <p:anim calcmode="lin" valueType="num">
                                      <p:cBhvr>
                                        <p:cTn id="50" dur="1000" fill="hold"/>
                                        <p:tgtEl>
                                          <p:spTgt spid="4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0">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40">
                                            <p:txEl>
                                              <p:pRg st="7" end="7"/>
                                            </p:txEl>
                                          </p:spTgt>
                                        </p:tgtEl>
                                        <p:attrNameLst>
                                          <p:attrName>style.visibility</p:attrName>
                                        </p:attrNameLst>
                                      </p:cBhvr>
                                      <p:to>
                                        <p:strVal val="visible"/>
                                      </p:to>
                                    </p:set>
                                    <p:animEffect transition="in" filter="fade">
                                      <p:cBhvr>
                                        <p:cTn id="55" dur="1000"/>
                                        <p:tgtEl>
                                          <p:spTgt spid="40">
                                            <p:txEl>
                                              <p:pRg st="7" end="7"/>
                                            </p:txEl>
                                          </p:spTgt>
                                        </p:tgtEl>
                                      </p:cBhvr>
                                    </p:animEffect>
                                    <p:anim calcmode="lin" valueType="num">
                                      <p:cBhvr>
                                        <p:cTn id="56" dur="1000" fill="hold"/>
                                        <p:tgtEl>
                                          <p:spTgt spid="40">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40">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40">
                                            <p:txEl>
                                              <p:pRg st="8" end="8"/>
                                            </p:txEl>
                                          </p:spTgt>
                                        </p:tgtEl>
                                        <p:attrNameLst>
                                          <p:attrName>style.visibility</p:attrName>
                                        </p:attrNameLst>
                                      </p:cBhvr>
                                      <p:to>
                                        <p:strVal val="visible"/>
                                      </p:to>
                                    </p:set>
                                    <p:animEffect transition="in" filter="fade">
                                      <p:cBhvr>
                                        <p:cTn id="61" dur="1000"/>
                                        <p:tgtEl>
                                          <p:spTgt spid="40">
                                            <p:txEl>
                                              <p:pRg st="8" end="8"/>
                                            </p:txEl>
                                          </p:spTgt>
                                        </p:tgtEl>
                                      </p:cBhvr>
                                    </p:animEffect>
                                    <p:anim calcmode="lin" valueType="num">
                                      <p:cBhvr>
                                        <p:cTn id="62" dur="1000" fill="hold"/>
                                        <p:tgtEl>
                                          <p:spTgt spid="40">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40">
                                            <p:txEl>
                                              <p:pRg st="8" end="8"/>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40">
                                            <p:txEl>
                                              <p:pRg st="9" end="9"/>
                                            </p:txEl>
                                          </p:spTgt>
                                        </p:tgtEl>
                                        <p:attrNameLst>
                                          <p:attrName>style.visibility</p:attrName>
                                        </p:attrNameLst>
                                      </p:cBhvr>
                                      <p:to>
                                        <p:strVal val="visible"/>
                                      </p:to>
                                    </p:set>
                                    <p:animEffect transition="in" filter="fade">
                                      <p:cBhvr>
                                        <p:cTn id="67" dur="1000"/>
                                        <p:tgtEl>
                                          <p:spTgt spid="40">
                                            <p:txEl>
                                              <p:pRg st="9" end="9"/>
                                            </p:txEl>
                                          </p:spTgt>
                                        </p:tgtEl>
                                      </p:cBhvr>
                                    </p:animEffect>
                                    <p:anim calcmode="lin" valueType="num">
                                      <p:cBhvr>
                                        <p:cTn id="68" dur="1000" fill="hold"/>
                                        <p:tgtEl>
                                          <p:spTgt spid="40">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40">
                                            <p:txEl>
                                              <p:pRg st="9" end="9"/>
                                            </p:txEl>
                                          </p:spTgt>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nodeType="afterEffect">
                                  <p:stCondLst>
                                    <p:cond delay="0"/>
                                  </p:stCondLst>
                                  <p:childTnLst>
                                    <p:set>
                                      <p:cBhvr>
                                        <p:cTn id="72" dur="1" fill="hold">
                                          <p:stCondLst>
                                            <p:cond delay="0"/>
                                          </p:stCondLst>
                                        </p:cTn>
                                        <p:tgtEl>
                                          <p:spTgt spid="40">
                                            <p:txEl>
                                              <p:pRg st="10" end="10"/>
                                            </p:txEl>
                                          </p:spTgt>
                                        </p:tgtEl>
                                        <p:attrNameLst>
                                          <p:attrName>style.visibility</p:attrName>
                                        </p:attrNameLst>
                                      </p:cBhvr>
                                      <p:to>
                                        <p:strVal val="visible"/>
                                      </p:to>
                                    </p:set>
                                    <p:animEffect transition="in" filter="fade">
                                      <p:cBhvr>
                                        <p:cTn id="73" dur="1000"/>
                                        <p:tgtEl>
                                          <p:spTgt spid="40">
                                            <p:txEl>
                                              <p:pRg st="10" end="10"/>
                                            </p:txEl>
                                          </p:spTgt>
                                        </p:tgtEl>
                                      </p:cBhvr>
                                    </p:animEffect>
                                    <p:anim calcmode="lin" valueType="num">
                                      <p:cBhvr>
                                        <p:cTn id="74" dur="1000" fill="hold"/>
                                        <p:tgtEl>
                                          <p:spTgt spid="40">
                                            <p:txEl>
                                              <p:pRg st="10" end="10"/>
                                            </p:txEl>
                                          </p:spTgt>
                                        </p:tgtEl>
                                        <p:attrNameLst>
                                          <p:attrName>ppt_x</p:attrName>
                                        </p:attrNameLst>
                                      </p:cBhvr>
                                      <p:tavLst>
                                        <p:tav tm="0">
                                          <p:val>
                                            <p:strVal val="#ppt_x"/>
                                          </p:val>
                                        </p:tav>
                                        <p:tav tm="100000">
                                          <p:val>
                                            <p:strVal val="#ppt_x"/>
                                          </p:val>
                                        </p:tav>
                                      </p:tavLst>
                                    </p:anim>
                                    <p:anim calcmode="lin" valueType="num">
                                      <p:cBhvr>
                                        <p:cTn id="75" dur="1000" fill="hold"/>
                                        <p:tgtEl>
                                          <p:spTgt spid="40">
                                            <p:txEl>
                                              <p:pRg st="10" end="10"/>
                                            </p:txEl>
                                          </p:spTgt>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nodeType="afterEffect">
                                  <p:stCondLst>
                                    <p:cond delay="0"/>
                                  </p:stCondLst>
                                  <p:childTnLst>
                                    <p:set>
                                      <p:cBhvr>
                                        <p:cTn id="78" dur="1" fill="hold">
                                          <p:stCondLst>
                                            <p:cond delay="0"/>
                                          </p:stCondLst>
                                        </p:cTn>
                                        <p:tgtEl>
                                          <p:spTgt spid="40">
                                            <p:txEl>
                                              <p:pRg st="11" end="11"/>
                                            </p:txEl>
                                          </p:spTgt>
                                        </p:tgtEl>
                                        <p:attrNameLst>
                                          <p:attrName>style.visibility</p:attrName>
                                        </p:attrNameLst>
                                      </p:cBhvr>
                                      <p:to>
                                        <p:strVal val="visible"/>
                                      </p:to>
                                    </p:set>
                                    <p:animEffect transition="in" filter="fade">
                                      <p:cBhvr>
                                        <p:cTn id="79" dur="1000"/>
                                        <p:tgtEl>
                                          <p:spTgt spid="40">
                                            <p:txEl>
                                              <p:pRg st="11" end="11"/>
                                            </p:txEl>
                                          </p:spTgt>
                                        </p:tgtEl>
                                      </p:cBhvr>
                                    </p:animEffect>
                                    <p:anim calcmode="lin" valueType="num">
                                      <p:cBhvr>
                                        <p:cTn id="80" dur="1000" fill="hold"/>
                                        <p:tgtEl>
                                          <p:spTgt spid="40">
                                            <p:txEl>
                                              <p:pRg st="11" end="11"/>
                                            </p:txEl>
                                          </p:spTgt>
                                        </p:tgtEl>
                                        <p:attrNameLst>
                                          <p:attrName>ppt_x</p:attrName>
                                        </p:attrNameLst>
                                      </p:cBhvr>
                                      <p:tavLst>
                                        <p:tav tm="0">
                                          <p:val>
                                            <p:strVal val="#ppt_x"/>
                                          </p:val>
                                        </p:tav>
                                        <p:tav tm="100000">
                                          <p:val>
                                            <p:strVal val="#ppt_x"/>
                                          </p:val>
                                        </p:tav>
                                      </p:tavLst>
                                    </p:anim>
                                    <p:anim calcmode="lin" valueType="num">
                                      <p:cBhvr>
                                        <p:cTn id="81" dur="1000" fill="hold"/>
                                        <p:tgtEl>
                                          <p:spTgt spid="40">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grpSp>
        <p:nvGrpSpPr>
          <p:cNvPr id="210" name="Google Shape;210;p25"/>
          <p:cNvGrpSpPr/>
          <p:nvPr/>
        </p:nvGrpSpPr>
        <p:grpSpPr>
          <a:xfrm>
            <a:off x="-1032369" y="3669031"/>
            <a:ext cx="2386800" cy="2386800"/>
            <a:chOff x="269239" y="624399"/>
            <a:chExt cx="2386800" cy="2386800"/>
          </a:xfrm>
        </p:grpSpPr>
        <p:sp>
          <p:nvSpPr>
            <p:cNvPr id="211" name="Google Shape;211;p25"/>
            <p:cNvSpPr/>
            <p:nvPr/>
          </p:nvSpPr>
          <p:spPr>
            <a:xfrm rot="-1970538">
              <a:off x="599418" y="954577"/>
              <a:ext cx="1726444" cy="1726444"/>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5"/>
            <p:cNvSpPr/>
            <p:nvPr/>
          </p:nvSpPr>
          <p:spPr>
            <a:xfrm rot="-1969931">
              <a:off x="929754" y="1027196"/>
              <a:ext cx="127817" cy="127817"/>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25"/>
          <p:cNvSpPr/>
          <p:nvPr/>
        </p:nvSpPr>
        <p:spPr>
          <a:xfrm>
            <a:off x="-555069" y="4146331"/>
            <a:ext cx="1432200" cy="1432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5"/>
          <p:cNvSpPr txBox="1">
            <a:spLocks noGrp="1"/>
          </p:cNvSpPr>
          <p:nvPr>
            <p:ph type="title"/>
          </p:nvPr>
        </p:nvSpPr>
        <p:spPr>
          <a:xfrm>
            <a:off x="500314" y="288919"/>
            <a:ext cx="7406640" cy="1017270"/>
          </a:xfrm>
          <a:prstGeom prst="rect">
            <a:avLst/>
          </a:prstGeom>
        </p:spPr>
        <p:txBody>
          <a:bodyPr spcFirstLastPara="1" wrap="square" lIns="91425" tIns="91425" rIns="91425" bIns="91425" anchor="ctr" anchorCtr="0">
            <a:noAutofit/>
          </a:bodyPr>
          <a:lstStyle/>
          <a:p>
            <a:pPr lvl="0">
              <a:spcBef>
                <a:spcPts val="0"/>
              </a:spcBef>
            </a:pPr>
            <a:r>
              <a:rPr lang="en-US" sz="3600" b="1" cap="none">
                <a:ln w="0"/>
                <a:solidFill>
                  <a:schemeClr val="accent1"/>
                </a:solidFill>
                <a:effectLst>
                  <a:outerShdw blurRad="38100" dist="25400" dir="5400000" algn="ctr" rotWithShape="0">
                    <a:srgbClr val="6E747A">
                      <a:alpha val="43000"/>
                    </a:srgbClr>
                  </a:outerShdw>
                </a:effectLst>
              </a:rPr>
              <a:t>Purpose of the Program</a:t>
            </a:r>
            <a:endParaRPr sz="3600" b="1" cap="none">
              <a:ln w="0"/>
              <a:solidFill>
                <a:schemeClr val="accent1"/>
              </a:solidFill>
              <a:effectLst>
                <a:outerShdw blurRad="38100" dist="25400" dir="5400000" algn="ctr" rotWithShape="0">
                  <a:srgbClr val="6E747A">
                    <a:alpha val="43000"/>
                  </a:srgbClr>
                </a:outerShdw>
              </a:effectLst>
            </a:endParaRPr>
          </a:p>
        </p:txBody>
      </p:sp>
      <p:sp>
        <p:nvSpPr>
          <p:cNvPr id="3" name="Content Placeholder 2">
            <a:extLst>
              <a:ext uri="{FF2B5EF4-FFF2-40B4-BE49-F238E27FC236}">
                <a16:creationId xmlns:a16="http://schemas.microsoft.com/office/drawing/2014/main" id="{A057BE7A-1331-42EF-A8C3-2A2919E7C1C8}"/>
              </a:ext>
            </a:extLst>
          </p:cNvPr>
          <p:cNvSpPr>
            <a:spLocks noGrp="1"/>
          </p:cNvSpPr>
          <p:nvPr>
            <p:ph sz="half" idx="2"/>
          </p:nvPr>
        </p:nvSpPr>
        <p:spPr>
          <a:xfrm>
            <a:off x="1354432" y="1204792"/>
            <a:ext cx="6847301" cy="1017270"/>
          </a:xfrm>
        </p:spPr>
        <p:txBody>
          <a:bodyPr vert="horz" lIns="91440" tIns="45720" rIns="91440" bIns="45720" rtlCol="0" anchor="t">
            <a:normAutofit/>
          </a:bodyPr>
          <a:lstStyle/>
          <a:p>
            <a:r>
              <a:rPr lang="en-US" b="1">
                <a:latin typeface="Arial"/>
                <a:ea typeface="+mn-lt"/>
                <a:cs typeface="+mn-lt"/>
              </a:rPr>
              <a:t>Purpose:</a:t>
            </a:r>
            <a:r>
              <a:rPr lang="en-US">
                <a:latin typeface="Arial"/>
                <a:ea typeface="+mn-lt"/>
                <a:cs typeface="+mn-lt"/>
              </a:rPr>
              <a:t> Payment of approved travel expenses</a:t>
            </a:r>
            <a:endParaRPr lang="en-US">
              <a:latin typeface="Arial"/>
              <a:cs typeface="Arial" panose="020B0604020202020204" pitchFamily="34" charset="0"/>
            </a:endParaRPr>
          </a:p>
          <a:p>
            <a:r>
              <a:rPr lang="en-US" b="1">
                <a:latin typeface="Arial"/>
                <a:ea typeface="+mn-lt"/>
                <a:cs typeface="+mn-lt"/>
              </a:rPr>
              <a:t>Four required items for State Travel Card or CBA use:</a:t>
            </a:r>
            <a:endParaRPr lang="en-US">
              <a:latin typeface="Arial"/>
            </a:endParaRPr>
          </a:p>
          <a:p>
            <a:endParaRPr lang="en-US">
              <a:latin typeface="Arial" panose="020B0604020202020204" pitchFamily="34" charset="0"/>
              <a:cs typeface="Arial" panose="020B0604020202020204" pitchFamily="34" charset="0"/>
            </a:endParaRPr>
          </a:p>
        </p:txBody>
      </p:sp>
      <p:grpSp>
        <p:nvGrpSpPr>
          <p:cNvPr id="217" name="Google Shape;217;p25"/>
          <p:cNvGrpSpPr/>
          <p:nvPr/>
        </p:nvGrpSpPr>
        <p:grpSpPr>
          <a:xfrm>
            <a:off x="6251786" y="332566"/>
            <a:ext cx="2582400" cy="289350"/>
            <a:chOff x="6967625" y="394825"/>
            <a:chExt cx="2582400" cy="289350"/>
          </a:xfrm>
        </p:grpSpPr>
        <p:sp>
          <p:nvSpPr>
            <p:cNvPr id="218" name="Google Shape;218;p25"/>
            <p:cNvSpPr/>
            <p:nvPr/>
          </p:nvSpPr>
          <p:spPr>
            <a:xfrm rot="-5400000">
              <a:off x="6967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5"/>
            <p:cNvSpPr/>
            <p:nvPr/>
          </p:nvSpPr>
          <p:spPr>
            <a:xfrm rot="-5400000">
              <a:off x="6967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5"/>
            <p:cNvSpPr/>
            <p:nvPr/>
          </p:nvSpPr>
          <p:spPr>
            <a:xfrm rot="-5400000">
              <a:off x="7158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5"/>
            <p:cNvSpPr/>
            <p:nvPr/>
          </p:nvSpPr>
          <p:spPr>
            <a:xfrm rot="-5400000">
              <a:off x="7158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5"/>
            <p:cNvSpPr/>
            <p:nvPr/>
          </p:nvSpPr>
          <p:spPr>
            <a:xfrm rot="-5400000">
              <a:off x="7348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5"/>
            <p:cNvSpPr/>
            <p:nvPr/>
          </p:nvSpPr>
          <p:spPr>
            <a:xfrm rot="-5400000">
              <a:off x="7348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5"/>
            <p:cNvSpPr/>
            <p:nvPr/>
          </p:nvSpPr>
          <p:spPr>
            <a:xfrm rot="-5400000">
              <a:off x="7539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5"/>
            <p:cNvSpPr/>
            <p:nvPr/>
          </p:nvSpPr>
          <p:spPr>
            <a:xfrm rot="-5400000">
              <a:off x="7539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5"/>
            <p:cNvSpPr/>
            <p:nvPr/>
          </p:nvSpPr>
          <p:spPr>
            <a:xfrm rot="-5400000">
              <a:off x="7729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5"/>
            <p:cNvSpPr/>
            <p:nvPr/>
          </p:nvSpPr>
          <p:spPr>
            <a:xfrm rot="-5400000">
              <a:off x="7729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5"/>
            <p:cNvSpPr/>
            <p:nvPr/>
          </p:nvSpPr>
          <p:spPr>
            <a:xfrm rot="-5400000">
              <a:off x="7920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5"/>
            <p:cNvSpPr/>
            <p:nvPr/>
          </p:nvSpPr>
          <p:spPr>
            <a:xfrm rot="-5400000">
              <a:off x="7920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5"/>
            <p:cNvSpPr/>
            <p:nvPr/>
          </p:nvSpPr>
          <p:spPr>
            <a:xfrm rot="-5400000">
              <a:off x="8110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5"/>
            <p:cNvSpPr/>
            <p:nvPr/>
          </p:nvSpPr>
          <p:spPr>
            <a:xfrm rot="-5400000">
              <a:off x="8110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5"/>
            <p:cNvSpPr/>
            <p:nvPr/>
          </p:nvSpPr>
          <p:spPr>
            <a:xfrm rot="-5400000">
              <a:off x="8301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5"/>
            <p:cNvSpPr/>
            <p:nvPr/>
          </p:nvSpPr>
          <p:spPr>
            <a:xfrm rot="-5400000">
              <a:off x="8301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5"/>
            <p:cNvSpPr/>
            <p:nvPr/>
          </p:nvSpPr>
          <p:spPr>
            <a:xfrm rot="-5400000">
              <a:off x="8491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5"/>
            <p:cNvSpPr/>
            <p:nvPr/>
          </p:nvSpPr>
          <p:spPr>
            <a:xfrm rot="-5400000">
              <a:off x="8491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5"/>
            <p:cNvSpPr/>
            <p:nvPr/>
          </p:nvSpPr>
          <p:spPr>
            <a:xfrm rot="-5400000">
              <a:off x="8682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5"/>
            <p:cNvSpPr/>
            <p:nvPr/>
          </p:nvSpPr>
          <p:spPr>
            <a:xfrm rot="-5400000">
              <a:off x="8682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5"/>
            <p:cNvSpPr/>
            <p:nvPr/>
          </p:nvSpPr>
          <p:spPr>
            <a:xfrm rot="-5400000">
              <a:off x="8872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5"/>
            <p:cNvSpPr/>
            <p:nvPr/>
          </p:nvSpPr>
          <p:spPr>
            <a:xfrm rot="-5400000">
              <a:off x="8872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5"/>
            <p:cNvSpPr/>
            <p:nvPr/>
          </p:nvSpPr>
          <p:spPr>
            <a:xfrm rot="-5400000">
              <a:off x="9063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5"/>
            <p:cNvSpPr/>
            <p:nvPr/>
          </p:nvSpPr>
          <p:spPr>
            <a:xfrm rot="-5400000">
              <a:off x="9063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5"/>
            <p:cNvSpPr/>
            <p:nvPr/>
          </p:nvSpPr>
          <p:spPr>
            <a:xfrm rot="-5400000">
              <a:off x="9253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5"/>
            <p:cNvSpPr/>
            <p:nvPr/>
          </p:nvSpPr>
          <p:spPr>
            <a:xfrm rot="-5400000">
              <a:off x="9253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5"/>
            <p:cNvSpPr/>
            <p:nvPr/>
          </p:nvSpPr>
          <p:spPr>
            <a:xfrm rot="-5400000">
              <a:off x="9444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5"/>
            <p:cNvSpPr/>
            <p:nvPr/>
          </p:nvSpPr>
          <p:spPr>
            <a:xfrm rot="-5400000">
              <a:off x="9444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6" name="Google Shape;246;p25"/>
          <p:cNvCxnSpPr/>
          <p:nvPr/>
        </p:nvCxnSpPr>
        <p:spPr>
          <a:xfrm>
            <a:off x="705600" y="256850"/>
            <a:ext cx="7732800" cy="0"/>
          </a:xfrm>
          <a:prstGeom prst="straightConnector1">
            <a:avLst/>
          </a:prstGeom>
          <a:noFill/>
          <a:ln w="9525" cap="flat" cmpd="sng">
            <a:solidFill>
              <a:schemeClr val="dk1"/>
            </a:solidFill>
            <a:prstDash val="solid"/>
            <a:round/>
            <a:headEnd type="oval" w="med" len="med"/>
            <a:tailEnd type="oval" w="med" len="med"/>
          </a:ln>
        </p:spPr>
      </p:cxnSp>
      <p:grpSp>
        <p:nvGrpSpPr>
          <p:cNvPr id="247" name="Google Shape;247;p25"/>
          <p:cNvGrpSpPr/>
          <p:nvPr/>
        </p:nvGrpSpPr>
        <p:grpSpPr>
          <a:xfrm rot="5400000">
            <a:off x="3258806" y="4379056"/>
            <a:ext cx="677400" cy="289350"/>
            <a:chOff x="7539125" y="394825"/>
            <a:chExt cx="677400" cy="289350"/>
          </a:xfrm>
        </p:grpSpPr>
        <p:sp>
          <p:nvSpPr>
            <p:cNvPr id="248" name="Google Shape;248;p25"/>
            <p:cNvSpPr/>
            <p:nvPr/>
          </p:nvSpPr>
          <p:spPr>
            <a:xfrm rot="-5400000">
              <a:off x="7539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5"/>
            <p:cNvSpPr/>
            <p:nvPr/>
          </p:nvSpPr>
          <p:spPr>
            <a:xfrm rot="-5400000">
              <a:off x="7539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5"/>
            <p:cNvSpPr/>
            <p:nvPr/>
          </p:nvSpPr>
          <p:spPr>
            <a:xfrm rot="-5400000">
              <a:off x="7729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5"/>
            <p:cNvSpPr/>
            <p:nvPr/>
          </p:nvSpPr>
          <p:spPr>
            <a:xfrm rot="-5400000">
              <a:off x="7729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5"/>
            <p:cNvSpPr/>
            <p:nvPr/>
          </p:nvSpPr>
          <p:spPr>
            <a:xfrm rot="-5400000">
              <a:off x="7920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5"/>
            <p:cNvSpPr/>
            <p:nvPr/>
          </p:nvSpPr>
          <p:spPr>
            <a:xfrm rot="-5400000">
              <a:off x="7920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5"/>
            <p:cNvSpPr/>
            <p:nvPr/>
          </p:nvSpPr>
          <p:spPr>
            <a:xfrm rot="-5400000">
              <a:off x="8110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5"/>
            <p:cNvSpPr/>
            <p:nvPr/>
          </p:nvSpPr>
          <p:spPr>
            <a:xfrm rot="-5400000">
              <a:off x="8110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32A56CF5-315E-4DF8-AB08-30A387EC94D5}"/>
              </a:ext>
            </a:extLst>
          </p:cNvPr>
          <p:cNvSpPr txBox="1"/>
          <p:nvPr/>
        </p:nvSpPr>
        <p:spPr>
          <a:xfrm>
            <a:off x="1404431" y="2387084"/>
            <a:ext cx="928459" cy="369332"/>
          </a:xfrm>
          <a:prstGeom prst="rect">
            <a:avLst/>
          </a:prstGeom>
          <a:noFill/>
        </p:spPr>
        <p:txBody>
          <a:bodyPr wrap="none" rtlCol="0">
            <a:spAutoFit/>
          </a:bodyPr>
          <a:lstStyle/>
          <a:p>
            <a:r>
              <a:rPr lang="en-US" sz="1800" b="1"/>
              <a:t>Airfare</a:t>
            </a:r>
          </a:p>
        </p:txBody>
      </p:sp>
      <p:sp>
        <p:nvSpPr>
          <p:cNvPr id="5" name="TextBox 4">
            <a:extLst>
              <a:ext uri="{FF2B5EF4-FFF2-40B4-BE49-F238E27FC236}">
                <a16:creationId xmlns:a16="http://schemas.microsoft.com/office/drawing/2014/main" id="{49D44922-2783-443B-8F5D-E863288440C7}"/>
              </a:ext>
            </a:extLst>
          </p:cNvPr>
          <p:cNvSpPr txBox="1"/>
          <p:nvPr/>
        </p:nvSpPr>
        <p:spPr>
          <a:xfrm>
            <a:off x="2770813" y="2387084"/>
            <a:ext cx="1095172" cy="369332"/>
          </a:xfrm>
          <a:prstGeom prst="rect">
            <a:avLst/>
          </a:prstGeom>
          <a:noFill/>
        </p:spPr>
        <p:txBody>
          <a:bodyPr wrap="none" rtlCol="0">
            <a:spAutoFit/>
          </a:bodyPr>
          <a:lstStyle/>
          <a:p>
            <a:r>
              <a:rPr lang="en-US" sz="1800" b="1"/>
              <a:t>Lodging</a:t>
            </a:r>
            <a:endParaRPr lang="en-US" b="1"/>
          </a:p>
        </p:txBody>
      </p:sp>
      <p:sp>
        <p:nvSpPr>
          <p:cNvPr id="6" name="TextBox 5">
            <a:extLst>
              <a:ext uri="{FF2B5EF4-FFF2-40B4-BE49-F238E27FC236}">
                <a16:creationId xmlns:a16="http://schemas.microsoft.com/office/drawing/2014/main" id="{2AFAF8F5-EA89-4843-B6A4-BD1E3819AD44}"/>
              </a:ext>
            </a:extLst>
          </p:cNvPr>
          <p:cNvSpPr txBox="1"/>
          <p:nvPr/>
        </p:nvSpPr>
        <p:spPr>
          <a:xfrm>
            <a:off x="4303908" y="2396985"/>
            <a:ext cx="1762021" cy="369332"/>
          </a:xfrm>
          <a:prstGeom prst="rect">
            <a:avLst/>
          </a:prstGeom>
          <a:noFill/>
        </p:spPr>
        <p:txBody>
          <a:bodyPr wrap="none" rtlCol="0">
            <a:spAutoFit/>
          </a:bodyPr>
          <a:lstStyle/>
          <a:p>
            <a:r>
              <a:rPr lang="en-US" sz="1800" b="1"/>
              <a:t>Vehicle</a:t>
            </a:r>
            <a:r>
              <a:rPr lang="en-US" sz="1800"/>
              <a:t> </a:t>
            </a:r>
            <a:r>
              <a:rPr lang="en-US" sz="1800" b="1"/>
              <a:t>Rental</a:t>
            </a:r>
          </a:p>
        </p:txBody>
      </p:sp>
      <p:sp>
        <p:nvSpPr>
          <p:cNvPr id="7" name="TextBox 6">
            <a:extLst>
              <a:ext uri="{FF2B5EF4-FFF2-40B4-BE49-F238E27FC236}">
                <a16:creationId xmlns:a16="http://schemas.microsoft.com/office/drawing/2014/main" id="{699F7EF4-59F4-4E1F-B805-EB30A73A2E26}"/>
              </a:ext>
            </a:extLst>
          </p:cNvPr>
          <p:cNvSpPr txBox="1"/>
          <p:nvPr/>
        </p:nvSpPr>
        <p:spPr>
          <a:xfrm>
            <a:off x="6345622" y="2344014"/>
            <a:ext cx="2172796" cy="646331"/>
          </a:xfrm>
          <a:prstGeom prst="rect">
            <a:avLst/>
          </a:prstGeom>
          <a:noFill/>
        </p:spPr>
        <p:txBody>
          <a:bodyPr wrap="square" rtlCol="0">
            <a:spAutoFit/>
          </a:bodyPr>
          <a:lstStyle/>
          <a:p>
            <a:pPr algn="ctr"/>
            <a:r>
              <a:rPr lang="en-US" b="1"/>
              <a:t>Registration fees</a:t>
            </a:r>
            <a:r>
              <a:rPr lang="en-US"/>
              <a:t> </a:t>
            </a:r>
          </a:p>
          <a:p>
            <a:pPr algn="ctr"/>
            <a:r>
              <a:rPr lang="en-US" sz="900"/>
              <a:t>(Membership fees only if included with registrations)</a:t>
            </a:r>
          </a:p>
        </p:txBody>
      </p:sp>
      <p:pic>
        <p:nvPicPr>
          <p:cNvPr id="9" name="Graphic 8" descr="Airplane">
            <a:extLst>
              <a:ext uri="{FF2B5EF4-FFF2-40B4-BE49-F238E27FC236}">
                <a16:creationId xmlns:a16="http://schemas.microsoft.com/office/drawing/2014/main" id="{BEB1BFE9-D352-47BD-8CE5-F3C09DE639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6285" y="2878708"/>
            <a:ext cx="914400" cy="914400"/>
          </a:xfrm>
          <a:prstGeom prst="rect">
            <a:avLst/>
          </a:prstGeom>
        </p:spPr>
      </p:pic>
      <p:pic>
        <p:nvPicPr>
          <p:cNvPr id="11" name="Graphic 10" descr="Sleep">
            <a:extLst>
              <a:ext uri="{FF2B5EF4-FFF2-40B4-BE49-F238E27FC236}">
                <a16:creationId xmlns:a16="http://schemas.microsoft.com/office/drawing/2014/main" id="{F934F9E7-3FD6-4F6B-B975-6232A1C4F6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21972" y="2878708"/>
            <a:ext cx="914400" cy="914400"/>
          </a:xfrm>
          <a:prstGeom prst="rect">
            <a:avLst/>
          </a:prstGeom>
        </p:spPr>
      </p:pic>
      <p:pic>
        <p:nvPicPr>
          <p:cNvPr id="13" name="Graphic 12" descr="Car">
            <a:extLst>
              <a:ext uri="{FF2B5EF4-FFF2-40B4-BE49-F238E27FC236}">
                <a16:creationId xmlns:a16="http://schemas.microsoft.com/office/drawing/2014/main" id="{E9AD01B0-DBC2-45CE-8531-3C1C423208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27718" y="2878708"/>
            <a:ext cx="914400" cy="914400"/>
          </a:xfrm>
          <a:prstGeom prst="rect">
            <a:avLst/>
          </a:prstGeom>
        </p:spPr>
      </p:pic>
      <p:pic>
        <p:nvPicPr>
          <p:cNvPr id="15" name="Graphic 14" descr="Document">
            <a:extLst>
              <a:ext uri="{FF2B5EF4-FFF2-40B4-BE49-F238E27FC236}">
                <a16:creationId xmlns:a16="http://schemas.microsoft.com/office/drawing/2014/main" id="{AB9BC483-9482-4271-9F1D-14209463D8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37586" y="2936152"/>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750" fill="hold"/>
                                        <p:tgtEl>
                                          <p:spTgt spid="9"/>
                                        </p:tgtEl>
                                        <p:attrNameLst>
                                          <p:attrName>ppt_x</p:attrName>
                                        </p:attrNameLst>
                                      </p:cBhvr>
                                      <p:tavLst>
                                        <p:tav tm="0">
                                          <p:val>
                                            <p:strVal val="#ppt_x"/>
                                          </p:val>
                                        </p:tav>
                                        <p:tav tm="100000">
                                          <p:val>
                                            <p:strVal val="#ppt_x"/>
                                          </p:val>
                                        </p:tav>
                                      </p:tavLst>
                                    </p:anim>
                                    <p:anim calcmode="lin" valueType="num">
                                      <p:cBhvr additive="base">
                                        <p:cTn id="21"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250" fill="hold"/>
                                        <p:tgtEl>
                                          <p:spTgt spid="11"/>
                                        </p:tgtEl>
                                        <p:attrNameLst>
                                          <p:attrName>ppt_w</p:attrName>
                                        </p:attrNameLst>
                                      </p:cBhvr>
                                      <p:tavLst>
                                        <p:tav tm="0">
                                          <p:val>
                                            <p:fltVal val="0"/>
                                          </p:val>
                                        </p:tav>
                                        <p:tav tm="100000">
                                          <p:val>
                                            <p:strVal val="#ppt_w"/>
                                          </p:val>
                                        </p:tav>
                                      </p:tavLst>
                                    </p:anim>
                                    <p:anim calcmode="lin" valueType="num">
                                      <p:cBhvr>
                                        <p:cTn id="31" dur="1250" fill="hold"/>
                                        <p:tgtEl>
                                          <p:spTgt spid="11"/>
                                        </p:tgtEl>
                                        <p:attrNameLst>
                                          <p:attrName>ppt_h</p:attrName>
                                        </p:attrNameLst>
                                      </p:cBhvr>
                                      <p:tavLst>
                                        <p:tav tm="0">
                                          <p:val>
                                            <p:fltVal val="0"/>
                                          </p:val>
                                        </p:tav>
                                        <p:tav tm="100000">
                                          <p:val>
                                            <p:strVal val="#ppt_h"/>
                                          </p:val>
                                        </p:tav>
                                      </p:tavLst>
                                    </p:anim>
                                    <p:animEffect transition="in" filter="fade">
                                      <p:cBhvr>
                                        <p:cTn id="32" dur="125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par>
                          <p:cTn id="38" fill="hold">
                            <p:stCondLst>
                              <p:cond delay="500"/>
                            </p:stCondLst>
                            <p:childTnLst>
                              <p:par>
                                <p:cTn id="39" presetID="2" presetClass="entr" presetSubtype="8"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1000" fill="hold"/>
                                        <p:tgtEl>
                                          <p:spTgt spid="13"/>
                                        </p:tgtEl>
                                        <p:attrNameLst>
                                          <p:attrName>ppt_x</p:attrName>
                                        </p:attrNameLst>
                                      </p:cBhvr>
                                      <p:tavLst>
                                        <p:tav tm="0">
                                          <p:val>
                                            <p:strVal val="0-#ppt_w/2"/>
                                          </p:val>
                                        </p:tav>
                                        <p:tav tm="100000">
                                          <p:val>
                                            <p:strVal val="#ppt_x"/>
                                          </p:val>
                                        </p:tav>
                                      </p:tavLst>
                                    </p:anim>
                                    <p:anim calcmode="lin" valueType="num">
                                      <p:cBhvr additive="base">
                                        <p:cTn id="4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p:stCondLst>
                              <p:cond delay="500"/>
                            </p:stCondLst>
                            <p:childTnLst>
                              <p:par>
                                <p:cTn id="49" presetID="45"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2000"/>
                                        <p:tgtEl>
                                          <p:spTgt spid="15"/>
                                        </p:tgtEl>
                                      </p:cBhvr>
                                    </p:animEffect>
                                    <p:anim calcmode="lin" valueType="num">
                                      <p:cBhvr>
                                        <p:cTn id="52" dur="2000" fill="hold"/>
                                        <p:tgtEl>
                                          <p:spTgt spid="15"/>
                                        </p:tgtEl>
                                        <p:attrNameLst>
                                          <p:attrName>ppt_w</p:attrName>
                                        </p:attrNameLst>
                                      </p:cBhvr>
                                      <p:tavLst>
                                        <p:tav tm="0" fmla="#ppt_w*sin(2.5*pi*$)">
                                          <p:val>
                                            <p:fltVal val="0"/>
                                          </p:val>
                                        </p:tav>
                                        <p:tav tm="100000">
                                          <p:val>
                                            <p:fltVal val="1"/>
                                          </p:val>
                                        </p:tav>
                                      </p:tavLst>
                                    </p:anim>
                                    <p:anim calcmode="lin" valueType="num">
                                      <p:cBhvr>
                                        <p:cTn id="53"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3" name="Google Shape;303;p27"/>
          <p:cNvGrpSpPr/>
          <p:nvPr/>
        </p:nvGrpSpPr>
        <p:grpSpPr>
          <a:xfrm rot="-899982">
            <a:off x="7654976" y="3917882"/>
            <a:ext cx="2451226" cy="2451226"/>
            <a:chOff x="269239" y="624399"/>
            <a:chExt cx="2386800" cy="2386800"/>
          </a:xfrm>
        </p:grpSpPr>
        <p:sp>
          <p:nvSpPr>
            <p:cNvPr id="304" name="Google Shape;304;p27"/>
            <p:cNvSpPr/>
            <p:nvPr/>
          </p:nvSpPr>
          <p:spPr>
            <a:xfrm rot="-1970538">
              <a:off x="599418" y="954577"/>
              <a:ext cx="1726444" cy="1726444"/>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rot="-1969931">
              <a:off x="929754" y="1027196"/>
              <a:ext cx="127817" cy="127817"/>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27"/>
          <p:cNvSpPr/>
          <p:nvPr/>
        </p:nvSpPr>
        <p:spPr>
          <a:xfrm>
            <a:off x="8145097" y="4408050"/>
            <a:ext cx="1470900" cy="1470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7"/>
          <p:cNvGrpSpPr/>
          <p:nvPr/>
        </p:nvGrpSpPr>
        <p:grpSpPr>
          <a:xfrm>
            <a:off x="6104004" y="153993"/>
            <a:ext cx="2877827" cy="322452"/>
            <a:chOff x="705589" y="4238349"/>
            <a:chExt cx="2877827" cy="322452"/>
          </a:xfrm>
        </p:grpSpPr>
        <p:sp>
          <p:nvSpPr>
            <p:cNvPr id="310" name="Google Shape;310;p27"/>
            <p:cNvSpPr/>
            <p:nvPr/>
          </p:nvSpPr>
          <p:spPr>
            <a:xfrm rot="-5400000">
              <a:off x="705589" y="4442786"/>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rot="-5400000">
              <a:off x="705589" y="4238349"/>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rot="-5400000">
              <a:off x="917882" y="4442786"/>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p:nvPr/>
          </p:nvSpPr>
          <p:spPr>
            <a:xfrm rot="-5400000">
              <a:off x="917882" y="4238349"/>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p:nvPr/>
          </p:nvSpPr>
          <p:spPr>
            <a:xfrm rot="-5400000">
              <a:off x="1130175" y="4442786"/>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p:cNvSpPr/>
            <p:nvPr/>
          </p:nvSpPr>
          <p:spPr>
            <a:xfrm rot="-5400000">
              <a:off x="1130175" y="4238349"/>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7"/>
            <p:cNvSpPr/>
            <p:nvPr/>
          </p:nvSpPr>
          <p:spPr>
            <a:xfrm rot="-5400000">
              <a:off x="1342468" y="4442786"/>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rot="-5400000">
              <a:off x="1342468" y="4238349"/>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7"/>
            <p:cNvSpPr/>
            <p:nvPr/>
          </p:nvSpPr>
          <p:spPr>
            <a:xfrm rot="-5400000">
              <a:off x="1554762" y="4442786"/>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p:nvPr/>
          </p:nvSpPr>
          <p:spPr>
            <a:xfrm rot="-5400000">
              <a:off x="1554762" y="4238349"/>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7"/>
            <p:cNvSpPr/>
            <p:nvPr/>
          </p:nvSpPr>
          <p:spPr>
            <a:xfrm rot="-5400000">
              <a:off x="1767055" y="4442786"/>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p:nvPr/>
          </p:nvSpPr>
          <p:spPr>
            <a:xfrm rot="-5400000">
              <a:off x="1767055" y="4238349"/>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7"/>
            <p:cNvSpPr/>
            <p:nvPr/>
          </p:nvSpPr>
          <p:spPr>
            <a:xfrm rot="-5400000">
              <a:off x="1979348" y="4442786"/>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7"/>
            <p:cNvSpPr/>
            <p:nvPr/>
          </p:nvSpPr>
          <p:spPr>
            <a:xfrm rot="-5400000">
              <a:off x="1979348" y="4238349"/>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7"/>
            <p:cNvSpPr/>
            <p:nvPr/>
          </p:nvSpPr>
          <p:spPr>
            <a:xfrm rot="-5400000">
              <a:off x="2191641" y="4442786"/>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7"/>
            <p:cNvSpPr/>
            <p:nvPr/>
          </p:nvSpPr>
          <p:spPr>
            <a:xfrm rot="-5400000">
              <a:off x="2191641" y="4238349"/>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7"/>
            <p:cNvSpPr/>
            <p:nvPr/>
          </p:nvSpPr>
          <p:spPr>
            <a:xfrm rot="-5400000">
              <a:off x="2403934" y="4442786"/>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p:nvPr/>
          </p:nvSpPr>
          <p:spPr>
            <a:xfrm rot="-5400000">
              <a:off x="2403934" y="4238349"/>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7"/>
            <p:cNvSpPr/>
            <p:nvPr/>
          </p:nvSpPr>
          <p:spPr>
            <a:xfrm rot="-5400000">
              <a:off x="2616228" y="4442786"/>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7"/>
            <p:cNvSpPr/>
            <p:nvPr/>
          </p:nvSpPr>
          <p:spPr>
            <a:xfrm rot="-5400000">
              <a:off x="2616228" y="4238349"/>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7"/>
            <p:cNvSpPr/>
            <p:nvPr/>
          </p:nvSpPr>
          <p:spPr>
            <a:xfrm rot="-5400000">
              <a:off x="2828521" y="4442786"/>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7"/>
            <p:cNvSpPr/>
            <p:nvPr/>
          </p:nvSpPr>
          <p:spPr>
            <a:xfrm rot="-5400000">
              <a:off x="2828521" y="4238349"/>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7"/>
            <p:cNvSpPr/>
            <p:nvPr/>
          </p:nvSpPr>
          <p:spPr>
            <a:xfrm rot="-5400000">
              <a:off x="3040814" y="4442786"/>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7"/>
            <p:cNvSpPr/>
            <p:nvPr/>
          </p:nvSpPr>
          <p:spPr>
            <a:xfrm rot="-5400000">
              <a:off x="3040814" y="4238349"/>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7"/>
            <p:cNvSpPr/>
            <p:nvPr/>
          </p:nvSpPr>
          <p:spPr>
            <a:xfrm rot="-5400000">
              <a:off x="3253107" y="4442786"/>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rot="-5400000">
              <a:off x="3253107" y="4238349"/>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rot="-5400000">
              <a:off x="3465400" y="4442786"/>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rot="-5400000">
              <a:off x="3465400" y="4238349"/>
              <a:ext cx="118015" cy="11801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a:extLst>
              <a:ext uri="{FF2B5EF4-FFF2-40B4-BE49-F238E27FC236}">
                <a16:creationId xmlns:a16="http://schemas.microsoft.com/office/drawing/2014/main" id="{D80D6186-752E-4310-8CDA-3046A9AA51CC}"/>
              </a:ext>
            </a:extLst>
          </p:cNvPr>
          <p:cNvSpPr>
            <a:spLocks noGrp="1"/>
          </p:cNvSpPr>
          <p:nvPr>
            <p:ph type="title"/>
          </p:nvPr>
        </p:nvSpPr>
        <p:spPr/>
        <p:txBody>
          <a:bodyPr/>
          <a:lstStyle/>
          <a:p>
            <a:r>
              <a:rPr lang="en-US" sz="3600" b="1" cap="none">
                <a:ln w="0"/>
                <a:solidFill>
                  <a:schemeClr val="accent1"/>
                </a:solidFill>
                <a:effectLst>
                  <a:outerShdw blurRad="38100" dist="25400" dir="5400000" algn="ctr" rotWithShape="0">
                    <a:srgbClr val="6E747A">
                      <a:alpha val="43000"/>
                    </a:srgbClr>
                  </a:outerShdw>
                </a:effectLst>
              </a:rPr>
              <a:t>Unauthorized Purchases</a:t>
            </a:r>
          </a:p>
        </p:txBody>
      </p:sp>
      <p:pic>
        <p:nvPicPr>
          <p:cNvPr id="5" name="Graphic 4" descr="Champagne glasses">
            <a:extLst>
              <a:ext uri="{FF2B5EF4-FFF2-40B4-BE49-F238E27FC236}">
                <a16:creationId xmlns:a16="http://schemas.microsoft.com/office/drawing/2014/main" id="{BEABF51F-8AF1-4D45-8E05-3F8793F0B1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9560" y="1140939"/>
            <a:ext cx="914400" cy="914400"/>
          </a:xfrm>
          <a:prstGeom prst="rect">
            <a:avLst/>
          </a:prstGeom>
        </p:spPr>
      </p:pic>
      <p:pic>
        <p:nvPicPr>
          <p:cNvPr id="7" name="Graphic 6" descr="Money">
            <a:extLst>
              <a:ext uri="{FF2B5EF4-FFF2-40B4-BE49-F238E27FC236}">
                <a16:creationId xmlns:a16="http://schemas.microsoft.com/office/drawing/2014/main" id="{EB5133BB-D7BC-42BB-B87A-AA1600EF3A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78888" y="1031995"/>
            <a:ext cx="914400" cy="914400"/>
          </a:xfrm>
          <a:prstGeom prst="rect">
            <a:avLst/>
          </a:prstGeom>
        </p:spPr>
      </p:pic>
      <p:pic>
        <p:nvPicPr>
          <p:cNvPr id="9" name="Graphic 8" descr="Medicine">
            <a:extLst>
              <a:ext uri="{FF2B5EF4-FFF2-40B4-BE49-F238E27FC236}">
                <a16:creationId xmlns:a16="http://schemas.microsoft.com/office/drawing/2014/main" id="{F33D40B1-F381-40BE-B94D-9982F67F06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97368" y="997253"/>
            <a:ext cx="914400" cy="914400"/>
          </a:xfrm>
          <a:prstGeom prst="rect">
            <a:avLst/>
          </a:prstGeom>
        </p:spPr>
      </p:pic>
      <p:pic>
        <p:nvPicPr>
          <p:cNvPr id="11" name="Graphic 10" descr="Drama">
            <a:extLst>
              <a:ext uri="{FF2B5EF4-FFF2-40B4-BE49-F238E27FC236}">
                <a16:creationId xmlns:a16="http://schemas.microsoft.com/office/drawing/2014/main" id="{DA159AFB-A1FA-4FEA-A76D-EED3F0CAD83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07808" y="967867"/>
            <a:ext cx="914400" cy="914400"/>
          </a:xfrm>
          <a:prstGeom prst="rect">
            <a:avLst/>
          </a:prstGeom>
        </p:spPr>
      </p:pic>
      <p:pic>
        <p:nvPicPr>
          <p:cNvPr id="13" name="Graphic 12" descr="Credit card">
            <a:extLst>
              <a:ext uri="{FF2B5EF4-FFF2-40B4-BE49-F238E27FC236}">
                <a16:creationId xmlns:a16="http://schemas.microsoft.com/office/drawing/2014/main" id="{E05F830A-9F59-4FD3-BB75-1E8E77A411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2663" y="2841716"/>
            <a:ext cx="914400" cy="914400"/>
          </a:xfrm>
          <a:prstGeom prst="rect">
            <a:avLst/>
          </a:prstGeom>
        </p:spPr>
      </p:pic>
      <p:pic>
        <p:nvPicPr>
          <p:cNvPr id="15" name="Graphic 14" descr="Shopping bag">
            <a:extLst>
              <a:ext uri="{FF2B5EF4-FFF2-40B4-BE49-F238E27FC236}">
                <a16:creationId xmlns:a16="http://schemas.microsoft.com/office/drawing/2014/main" id="{8FFB9D78-49A9-42C9-A53B-643FB9BD909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32052" y="2841716"/>
            <a:ext cx="914400" cy="914400"/>
          </a:xfrm>
          <a:prstGeom prst="rect">
            <a:avLst/>
          </a:prstGeom>
        </p:spPr>
      </p:pic>
      <p:pic>
        <p:nvPicPr>
          <p:cNvPr id="17" name="Graphic 16" descr="Burger and drink">
            <a:extLst>
              <a:ext uri="{FF2B5EF4-FFF2-40B4-BE49-F238E27FC236}">
                <a16:creationId xmlns:a16="http://schemas.microsoft.com/office/drawing/2014/main" id="{25EDEDDD-A2B6-44E7-AB40-8D04ED78309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381671" y="2841716"/>
            <a:ext cx="914400" cy="914400"/>
          </a:xfrm>
          <a:prstGeom prst="rect">
            <a:avLst/>
          </a:prstGeom>
        </p:spPr>
      </p:pic>
      <p:sp>
        <p:nvSpPr>
          <p:cNvPr id="18" name="TextBox 17">
            <a:extLst>
              <a:ext uri="{FF2B5EF4-FFF2-40B4-BE49-F238E27FC236}">
                <a16:creationId xmlns:a16="http://schemas.microsoft.com/office/drawing/2014/main" id="{23791B70-6FB5-4F2F-8CE1-72885E03C357}"/>
              </a:ext>
            </a:extLst>
          </p:cNvPr>
          <p:cNvSpPr txBox="1"/>
          <p:nvPr/>
        </p:nvSpPr>
        <p:spPr>
          <a:xfrm>
            <a:off x="298351" y="2020487"/>
            <a:ext cx="1787669" cy="307777"/>
          </a:xfrm>
          <a:prstGeom prst="rect">
            <a:avLst/>
          </a:prstGeom>
          <a:noFill/>
        </p:spPr>
        <p:txBody>
          <a:bodyPr wrap="none" rtlCol="0">
            <a:spAutoFit/>
          </a:bodyPr>
          <a:lstStyle/>
          <a:p>
            <a:r>
              <a:rPr lang="en-US"/>
              <a:t>Alcoholic beverages</a:t>
            </a:r>
          </a:p>
        </p:txBody>
      </p:sp>
      <p:sp>
        <p:nvSpPr>
          <p:cNvPr id="19" name="TextBox 18">
            <a:extLst>
              <a:ext uri="{FF2B5EF4-FFF2-40B4-BE49-F238E27FC236}">
                <a16:creationId xmlns:a16="http://schemas.microsoft.com/office/drawing/2014/main" id="{3F3D0DCF-61AD-437C-81FC-AAC894C267CE}"/>
              </a:ext>
            </a:extLst>
          </p:cNvPr>
          <p:cNvSpPr txBox="1"/>
          <p:nvPr/>
        </p:nvSpPr>
        <p:spPr>
          <a:xfrm>
            <a:off x="2743189" y="1815747"/>
            <a:ext cx="1585798" cy="738664"/>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Cash advances – cash instruments, cash refunds</a:t>
            </a:r>
            <a:endParaRPr lang="en-US" sz="1400"/>
          </a:p>
        </p:txBody>
      </p:sp>
      <p:sp>
        <p:nvSpPr>
          <p:cNvPr id="20" name="TextBox 19">
            <a:extLst>
              <a:ext uri="{FF2B5EF4-FFF2-40B4-BE49-F238E27FC236}">
                <a16:creationId xmlns:a16="http://schemas.microsoft.com/office/drawing/2014/main" id="{AB40B180-A7B9-4409-BDA8-542C0429D698}"/>
              </a:ext>
            </a:extLst>
          </p:cNvPr>
          <p:cNvSpPr txBox="1"/>
          <p:nvPr/>
        </p:nvSpPr>
        <p:spPr>
          <a:xfrm>
            <a:off x="4811607" y="1812399"/>
            <a:ext cx="1645215" cy="1169551"/>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Controlled substances (prescription drugs, narcotics, etc.)</a:t>
            </a:r>
            <a:endParaRPr lang="en-US" sz="1400"/>
          </a:p>
        </p:txBody>
      </p:sp>
      <p:sp>
        <p:nvSpPr>
          <p:cNvPr id="21" name="TextBox 20">
            <a:extLst>
              <a:ext uri="{FF2B5EF4-FFF2-40B4-BE49-F238E27FC236}">
                <a16:creationId xmlns:a16="http://schemas.microsoft.com/office/drawing/2014/main" id="{3C237C51-1599-472F-8829-B3565D98434E}"/>
              </a:ext>
            </a:extLst>
          </p:cNvPr>
          <p:cNvSpPr txBox="1"/>
          <p:nvPr/>
        </p:nvSpPr>
        <p:spPr>
          <a:xfrm>
            <a:off x="7014841" y="1860875"/>
            <a:ext cx="1424388" cy="954107"/>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Entertainment costs – ski tickets, tours, etc.</a:t>
            </a:r>
            <a:endParaRPr lang="en-US" sz="1400"/>
          </a:p>
        </p:txBody>
      </p:sp>
      <p:sp>
        <p:nvSpPr>
          <p:cNvPr id="22" name="TextBox 21">
            <a:extLst>
              <a:ext uri="{FF2B5EF4-FFF2-40B4-BE49-F238E27FC236}">
                <a16:creationId xmlns:a16="http://schemas.microsoft.com/office/drawing/2014/main" id="{AD65B5D3-82A2-414B-8569-A1532E2170A3}"/>
              </a:ext>
            </a:extLst>
          </p:cNvPr>
          <p:cNvSpPr txBox="1"/>
          <p:nvPr/>
        </p:nvSpPr>
        <p:spPr>
          <a:xfrm>
            <a:off x="174078" y="3686412"/>
            <a:ext cx="2265364" cy="307777"/>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Gift Cards/Gift Certificates</a:t>
            </a:r>
            <a:endParaRPr lang="en-US"/>
          </a:p>
        </p:txBody>
      </p:sp>
      <p:sp>
        <p:nvSpPr>
          <p:cNvPr id="23" name="TextBox 22">
            <a:extLst>
              <a:ext uri="{FF2B5EF4-FFF2-40B4-BE49-F238E27FC236}">
                <a16:creationId xmlns:a16="http://schemas.microsoft.com/office/drawing/2014/main" id="{6AA149A1-DDE0-414C-B9C8-ED43F4902FFF}"/>
              </a:ext>
            </a:extLst>
          </p:cNvPr>
          <p:cNvSpPr txBox="1"/>
          <p:nvPr/>
        </p:nvSpPr>
        <p:spPr>
          <a:xfrm>
            <a:off x="2980332" y="3700142"/>
            <a:ext cx="1816523" cy="307777"/>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 Personal purchases</a:t>
            </a:r>
          </a:p>
        </p:txBody>
      </p:sp>
      <p:sp>
        <p:nvSpPr>
          <p:cNvPr id="24" name="TextBox 23">
            <a:extLst>
              <a:ext uri="{FF2B5EF4-FFF2-40B4-BE49-F238E27FC236}">
                <a16:creationId xmlns:a16="http://schemas.microsoft.com/office/drawing/2014/main" id="{72F6ECBF-3021-47B6-9DCA-F8C37EB5565A}"/>
              </a:ext>
            </a:extLst>
          </p:cNvPr>
          <p:cNvSpPr txBox="1"/>
          <p:nvPr/>
        </p:nvSpPr>
        <p:spPr>
          <a:xfrm>
            <a:off x="5483600" y="3715042"/>
            <a:ext cx="2938887" cy="900246"/>
          </a:xfrm>
          <a:prstGeom prst="rect">
            <a:avLst/>
          </a:prstGeom>
          <a:noFill/>
        </p:spPr>
        <p:txBody>
          <a:bodyPr wrap="square" lIns="91440" tIns="45720" rIns="91440" bIns="45720" rtlCol="0" anchor="t">
            <a:spAutoFit/>
          </a:bodyPr>
          <a:lstStyle/>
          <a:p>
            <a:pPr algn="ctr"/>
            <a:r>
              <a:rPr lang="en-US" sz="1050" b="1">
                <a:latin typeface="Arial"/>
                <a:cs typeface="Arial"/>
              </a:rPr>
              <a:t>Meals &amp; AV equipment </a:t>
            </a:r>
            <a:r>
              <a:rPr lang="en-US" sz="1050">
                <a:latin typeface="Arial"/>
                <a:cs typeface="Arial"/>
              </a:rPr>
              <a:t>(unless prior approval through the Office of State Travel – requests must be sent to your Administrator). Signed (wet) roster of participants is required for food/drink.</a:t>
            </a: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par>
                          <p:cTn id="62" fill="hold">
                            <p:stCondLst>
                              <p:cond delay="5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8"/>
          <p:cNvSpPr txBox="1">
            <a:spLocks noGrp="1"/>
          </p:cNvSpPr>
          <p:nvPr>
            <p:ph type="title"/>
          </p:nvPr>
        </p:nvSpPr>
        <p:spPr>
          <a:xfrm>
            <a:off x="705600" y="259887"/>
            <a:ext cx="7704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600" b="1" cap="none">
                <a:ln w="0"/>
                <a:solidFill>
                  <a:schemeClr val="accent1"/>
                </a:solidFill>
                <a:effectLst>
                  <a:outerShdw blurRad="38100" dist="25400" dir="5400000" algn="ctr" rotWithShape="0">
                    <a:srgbClr val="6E747A">
                      <a:alpha val="43000"/>
                    </a:srgbClr>
                  </a:outerShdw>
                </a:effectLst>
              </a:rPr>
              <a:t>Authorized Purchases</a:t>
            </a:r>
            <a:endParaRPr sz="3600" b="1" cap="none">
              <a:ln w="0"/>
              <a:solidFill>
                <a:schemeClr val="accent1"/>
              </a:solidFill>
              <a:effectLst>
                <a:outerShdw blurRad="38100" dist="25400" dir="5400000" algn="ctr" rotWithShape="0">
                  <a:srgbClr val="6E747A">
                    <a:alpha val="43000"/>
                  </a:srgbClr>
                </a:outerShdw>
              </a:effectLst>
            </a:endParaRPr>
          </a:p>
        </p:txBody>
      </p:sp>
      <p:cxnSp>
        <p:nvCxnSpPr>
          <p:cNvPr id="347" name="Google Shape;347;p28"/>
          <p:cNvCxnSpPr/>
          <p:nvPr/>
        </p:nvCxnSpPr>
        <p:spPr>
          <a:xfrm>
            <a:off x="705600" y="256850"/>
            <a:ext cx="7732800" cy="0"/>
          </a:xfrm>
          <a:prstGeom prst="straightConnector1">
            <a:avLst/>
          </a:prstGeom>
          <a:noFill/>
          <a:ln w="9525" cap="flat" cmpd="sng">
            <a:solidFill>
              <a:schemeClr val="dk1"/>
            </a:solidFill>
            <a:prstDash val="solid"/>
            <a:round/>
            <a:headEnd type="oval" w="med" len="med"/>
            <a:tailEnd type="oval" w="med" len="med"/>
          </a:ln>
        </p:spPr>
      </p:cxnSp>
      <p:cxnSp>
        <p:nvCxnSpPr>
          <p:cNvPr id="348" name="Google Shape;348;p28"/>
          <p:cNvCxnSpPr/>
          <p:nvPr/>
        </p:nvCxnSpPr>
        <p:spPr>
          <a:xfrm>
            <a:off x="705600" y="4867850"/>
            <a:ext cx="7732800" cy="0"/>
          </a:xfrm>
          <a:prstGeom prst="straightConnector1">
            <a:avLst/>
          </a:prstGeom>
          <a:noFill/>
          <a:ln w="9525" cap="flat" cmpd="sng">
            <a:solidFill>
              <a:schemeClr val="dk1"/>
            </a:solidFill>
            <a:prstDash val="solid"/>
            <a:round/>
            <a:headEnd type="oval" w="med" len="med"/>
            <a:tailEnd type="oval" w="med" len="med"/>
          </a:ln>
        </p:spPr>
      </p:cxnSp>
      <p:grpSp>
        <p:nvGrpSpPr>
          <p:cNvPr id="349" name="Google Shape;349;p28"/>
          <p:cNvGrpSpPr/>
          <p:nvPr/>
        </p:nvGrpSpPr>
        <p:grpSpPr>
          <a:xfrm>
            <a:off x="423863" y="1343339"/>
            <a:ext cx="289350" cy="1820400"/>
            <a:chOff x="423863" y="1343339"/>
            <a:chExt cx="289350" cy="1820400"/>
          </a:xfrm>
        </p:grpSpPr>
        <p:sp>
          <p:nvSpPr>
            <p:cNvPr id="350" name="Google Shape;350;p28"/>
            <p:cNvSpPr/>
            <p:nvPr/>
          </p:nvSpPr>
          <p:spPr>
            <a:xfrm>
              <a:off x="423863" y="13433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8"/>
            <p:cNvSpPr/>
            <p:nvPr/>
          </p:nvSpPr>
          <p:spPr>
            <a:xfrm>
              <a:off x="607313" y="13433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8"/>
            <p:cNvSpPr/>
            <p:nvPr/>
          </p:nvSpPr>
          <p:spPr>
            <a:xfrm>
              <a:off x="423863" y="15338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8"/>
            <p:cNvSpPr/>
            <p:nvPr/>
          </p:nvSpPr>
          <p:spPr>
            <a:xfrm>
              <a:off x="607313" y="15338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8"/>
            <p:cNvSpPr/>
            <p:nvPr/>
          </p:nvSpPr>
          <p:spPr>
            <a:xfrm>
              <a:off x="423863" y="17243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8"/>
            <p:cNvSpPr/>
            <p:nvPr/>
          </p:nvSpPr>
          <p:spPr>
            <a:xfrm>
              <a:off x="607313" y="17243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8"/>
            <p:cNvSpPr/>
            <p:nvPr/>
          </p:nvSpPr>
          <p:spPr>
            <a:xfrm>
              <a:off x="423863" y="19148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8"/>
            <p:cNvSpPr/>
            <p:nvPr/>
          </p:nvSpPr>
          <p:spPr>
            <a:xfrm>
              <a:off x="607313" y="19148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8"/>
            <p:cNvSpPr/>
            <p:nvPr/>
          </p:nvSpPr>
          <p:spPr>
            <a:xfrm>
              <a:off x="423863" y="21053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8"/>
            <p:cNvSpPr/>
            <p:nvPr/>
          </p:nvSpPr>
          <p:spPr>
            <a:xfrm>
              <a:off x="607313" y="21053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8"/>
            <p:cNvSpPr/>
            <p:nvPr/>
          </p:nvSpPr>
          <p:spPr>
            <a:xfrm>
              <a:off x="423863" y="22958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8"/>
            <p:cNvSpPr/>
            <p:nvPr/>
          </p:nvSpPr>
          <p:spPr>
            <a:xfrm>
              <a:off x="607313" y="22958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8"/>
            <p:cNvSpPr/>
            <p:nvPr/>
          </p:nvSpPr>
          <p:spPr>
            <a:xfrm>
              <a:off x="423863" y="24863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8"/>
            <p:cNvSpPr/>
            <p:nvPr/>
          </p:nvSpPr>
          <p:spPr>
            <a:xfrm>
              <a:off x="607313" y="24863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8"/>
            <p:cNvSpPr/>
            <p:nvPr/>
          </p:nvSpPr>
          <p:spPr>
            <a:xfrm>
              <a:off x="423863" y="26768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8"/>
            <p:cNvSpPr/>
            <p:nvPr/>
          </p:nvSpPr>
          <p:spPr>
            <a:xfrm>
              <a:off x="607313" y="26768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8"/>
            <p:cNvSpPr/>
            <p:nvPr/>
          </p:nvSpPr>
          <p:spPr>
            <a:xfrm>
              <a:off x="423863" y="28673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8"/>
            <p:cNvSpPr/>
            <p:nvPr/>
          </p:nvSpPr>
          <p:spPr>
            <a:xfrm>
              <a:off x="607313" y="28673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8"/>
            <p:cNvSpPr/>
            <p:nvPr/>
          </p:nvSpPr>
          <p:spPr>
            <a:xfrm>
              <a:off x="423863" y="30578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8"/>
            <p:cNvSpPr/>
            <p:nvPr/>
          </p:nvSpPr>
          <p:spPr>
            <a:xfrm>
              <a:off x="607313" y="30578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28"/>
          <p:cNvGrpSpPr/>
          <p:nvPr/>
        </p:nvGrpSpPr>
        <p:grpSpPr>
          <a:xfrm>
            <a:off x="8286088" y="3248339"/>
            <a:ext cx="289350" cy="677400"/>
            <a:chOff x="8286088" y="3248339"/>
            <a:chExt cx="289350" cy="677400"/>
          </a:xfrm>
        </p:grpSpPr>
        <p:sp>
          <p:nvSpPr>
            <p:cNvPr id="371" name="Google Shape;371;p28"/>
            <p:cNvSpPr/>
            <p:nvPr/>
          </p:nvSpPr>
          <p:spPr>
            <a:xfrm>
              <a:off x="8286088" y="32483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8"/>
            <p:cNvSpPr/>
            <p:nvPr/>
          </p:nvSpPr>
          <p:spPr>
            <a:xfrm>
              <a:off x="8469538" y="32483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8"/>
            <p:cNvSpPr/>
            <p:nvPr/>
          </p:nvSpPr>
          <p:spPr>
            <a:xfrm>
              <a:off x="8286088" y="34388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8"/>
            <p:cNvSpPr/>
            <p:nvPr/>
          </p:nvSpPr>
          <p:spPr>
            <a:xfrm>
              <a:off x="8469538" y="34388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8"/>
            <p:cNvSpPr/>
            <p:nvPr/>
          </p:nvSpPr>
          <p:spPr>
            <a:xfrm>
              <a:off x="8286088" y="36293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8"/>
            <p:cNvSpPr/>
            <p:nvPr/>
          </p:nvSpPr>
          <p:spPr>
            <a:xfrm>
              <a:off x="8469538" y="36293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8"/>
            <p:cNvSpPr/>
            <p:nvPr/>
          </p:nvSpPr>
          <p:spPr>
            <a:xfrm>
              <a:off x="8286088" y="38198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8"/>
            <p:cNvSpPr/>
            <p:nvPr/>
          </p:nvSpPr>
          <p:spPr>
            <a:xfrm>
              <a:off x="8469538" y="3819839"/>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8" name="Graphic 57" descr="Airplane">
            <a:extLst>
              <a:ext uri="{FF2B5EF4-FFF2-40B4-BE49-F238E27FC236}">
                <a16:creationId xmlns:a16="http://schemas.microsoft.com/office/drawing/2014/main" id="{C6378B30-2B37-4D46-ADBA-00EAA75668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1056" y="915839"/>
            <a:ext cx="914400" cy="914400"/>
          </a:xfrm>
          <a:prstGeom prst="rect">
            <a:avLst/>
          </a:prstGeom>
        </p:spPr>
      </p:pic>
      <p:pic>
        <p:nvPicPr>
          <p:cNvPr id="5" name="Graphic 4" descr="Building">
            <a:extLst>
              <a:ext uri="{FF2B5EF4-FFF2-40B4-BE49-F238E27FC236}">
                <a16:creationId xmlns:a16="http://schemas.microsoft.com/office/drawing/2014/main" id="{13E03B31-EFB1-471E-BD5C-EAB22EC693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27427" y="904014"/>
            <a:ext cx="914400" cy="914400"/>
          </a:xfrm>
          <a:prstGeom prst="rect">
            <a:avLst/>
          </a:prstGeom>
        </p:spPr>
      </p:pic>
      <p:pic>
        <p:nvPicPr>
          <p:cNvPr id="7" name="Graphic 6" descr="Wireless">
            <a:extLst>
              <a:ext uri="{FF2B5EF4-FFF2-40B4-BE49-F238E27FC236}">
                <a16:creationId xmlns:a16="http://schemas.microsoft.com/office/drawing/2014/main" id="{0D391618-FAA6-450E-9983-1236045087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70320" y="954613"/>
            <a:ext cx="914400" cy="914400"/>
          </a:xfrm>
          <a:prstGeom prst="rect">
            <a:avLst/>
          </a:prstGeom>
        </p:spPr>
      </p:pic>
      <p:pic>
        <p:nvPicPr>
          <p:cNvPr id="9" name="Graphic 8" descr="Document">
            <a:extLst>
              <a:ext uri="{FF2B5EF4-FFF2-40B4-BE49-F238E27FC236}">
                <a16:creationId xmlns:a16="http://schemas.microsoft.com/office/drawing/2014/main" id="{558CC543-E268-4396-8D37-3330978713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14800" y="2962979"/>
            <a:ext cx="914400" cy="914400"/>
          </a:xfrm>
          <a:prstGeom prst="rect">
            <a:avLst/>
          </a:prstGeom>
        </p:spPr>
      </p:pic>
      <p:pic>
        <p:nvPicPr>
          <p:cNvPr id="11" name="Graphic 10" descr="Car">
            <a:extLst>
              <a:ext uri="{FF2B5EF4-FFF2-40B4-BE49-F238E27FC236}">
                <a16:creationId xmlns:a16="http://schemas.microsoft.com/office/drawing/2014/main" id="{02A8F417-83DC-49E2-995F-24199CB2C5E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70320" y="2893968"/>
            <a:ext cx="914400" cy="914400"/>
          </a:xfrm>
          <a:prstGeom prst="rect">
            <a:avLst/>
          </a:prstGeom>
        </p:spPr>
      </p:pic>
      <p:pic>
        <p:nvPicPr>
          <p:cNvPr id="1026" name="Picture 2" descr="https://clipground.com/images/self-parking-clipart-12.jpg">
            <a:extLst>
              <a:ext uri="{FF2B5EF4-FFF2-40B4-BE49-F238E27FC236}">
                <a16:creationId xmlns:a16="http://schemas.microsoft.com/office/drawing/2014/main" id="{D2AB4B9C-EB8B-4D16-907B-9A49ED25D02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23281" y="2789270"/>
            <a:ext cx="1109874" cy="11195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6DF4D6-912D-4CB8-BE1A-8E375001B258}"/>
              </a:ext>
            </a:extLst>
          </p:cNvPr>
          <p:cNvSpPr txBox="1"/>
          <p:nvPr/>
        </p:nvSpPr>
        <p:spPr>
          <a:xfrm>
            <a:off x="874187" y="1788660"/>
            <a:ext cx="1975387" cy="677108"/>
          </a:xfrm>
          <a:prstGeom prst="rect">
            <a:avLst/>
          </a:prstGeom>
          <a:noFill/>
        </p:spPr>
        <p:txBody>
          <a:bodyPr wrap="square" rtlCol="0">
            <a:spAutoFit/>
          </a:bodyPr>
          <a:lstStyle/>
          <a:p>
            <a:pPr algn="ctr"/>
            <a:r>
              <a:rPr lang="en-US" sz="1600" b="1">
                <a:latin typeface="Arial" panose="020B0604020202020204" pitchFamily="34" charset="0"/>
                <a:cs typeface="Arial" panose="020B0604020202020204" pitchFamily="34" charset="0"/>
              </a:rPr>
              <a:t>Airfare</a:t>
            </a:r>
            <a:endParaRPr lang="en-US" sz="1100" b="1">
              <a:latin typeface="Arial" panose="020B0604020202020204" pitchFamily="34" charset="0"/>
              <a:cs typeface="Arial" panose="020B0604020202020204" pitchFamily="34" charset="0"/>
            </a:endParaRPr>
          </a:p>
          <a:p>
            <a:pPr algn="ctr"/>
            <a:r>
              <a:rPr lang="en-US" sz="1100">
                <a:latin typeface="Arial" panose="020B0604020202020204" pitchFamily="34" charset="0"/>
                <a:cs typeface="Arial" panose="020B0604020202020204" pitchFamily="34" charset="0"/>
              </a:rPr>
              <a:t>(No Baggage fees, unless </a:t>
            </a:r>
            <a:r>
              <a:rPr lang="en-US" sz="1100" b="1" i="1">
                <a:latin typeface="Arial" panose="020B0604020202020204" pitchFamily="34" charset="0"/>
                <a:cs typeface="Arial" panose="020B0604020202020204" pitchFamily="34" charset="0"/>
              </a:rPr>
              <a:t>Prior </a:t>
            </a:r>
            <a:r>
              <a:rPr lang="en-US" sz="1100">
                <a:latin typeface="Arial" panose="020B0604020202020204" pitchFamily="34" charset="0"/>
                <a:cs typeface="Arial" panose="020B0604020202020204" pitchFamily="34" charset="0"/>
              </a:rPr>
              <a:t>approval is obtained)</a:t>
            </a:r>
          </a:p>
        </p:txBody>
      </p:sp>
      <p:sp>
        <p:nvSpPr>
          <p:cNvPr id="13" name="TextBox 12">
            <a:extLst>
              <a:ext uri="{FF2B5EF4-FFF2-40B4-BE49-F238E27FC236}">
                <a16:creationId xmlns:a16="http://schemas.microsoft.com/office/drawing/2014/main" id="{9DB80FC3-FD8A-445D-B916-F89951762B63}"/>
              </a:ext>
            </a:extLst>
          </p:cNvPr>
          <p:cNvSpPr txBox="1"/>
          <p:nvPr/>
        </p:nvSpPr>
        <p:spPr>
          <a:xfrm>
            <a:off x="3302638" y="1891965"/>
            <a:ext cx="2270194" cy="830997"/>
          </a:xfrm>
          <a:prstGeom prst="rect">
            <a:avLst/>
          </a:prstGeom>
          <a:noFill/>
        </p:spPr>
        <p:txBody>
          <a:bodyPr wrap="square" rtlCol="0">
            <a:spAutoFit/>
          </a:bodyPr>
          <a:lstStyle/>
          <a:p>
            <a:pPr algn="ctr"/>
            <a:r>
              <a:rPr lang="en-US" sz="1600" b="1">
                <a:latin typeface="Arial" panose="020B0604020202020204" pitchFamily="34" charset="0"/>
                <a:cs typeface="Arial" panose="020B0604020202020204" pitchFamily="34" charset="0"/>
              </a:rPr>
              <a:t>Hotel/Lodging and Contracted travel agency fees</a:t>
            </a:r>
          </a:p>
        </p:txBody>
      </p:sp>
      <p:sp>
        <p:nvSpPr>
          <p:cNvPr id="14" name="TextBox 13">
            <a:extLst>
              <a:ext uri="{FF2B5EF4-FFF2-40B4-BE49-F238E27FC236}">
                <a16:creationId xmlns:a16="http://schemas.microsoft.com/office/drawing/2014/main" id="{9E249453-BA0E-491A-B9A1-AABED9F58235}"/>
              </a:ext>
            </a:extLst>
          </p:cNvPr>
          <p:cNvSpPr txBox="1"/>
          <p:nvPr/>
        </p:nvSpPr>
        <p:spPr>
          <a:xfrm>
            <a:off x="6025896" y="1786325"/>
            <a:ext cx="1820091" cy="677108"/>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Internet Services</a:t>
            </a:r>
          </a:p>
          <a:p>
            <a:pPr algn="ctr"/>
            <a:r>
              <a:rPr lang="en-US" sz="1200">
                <a:latin typeface="Arial" panose="020B0604020202020204" pitchFamily="34" charset="0"/>
                <a:cs typeface="Arial" panose="020B0604020202020204" pitchFamily="34" charset="0"/>
              </a:rPr>
              <a:t>Only with hotel stay &amp; combined on invoice</a:t>
            </a:r>
          </a:p>
        </p:txBody>
      </p:sp>
      <p:sp>
        <p:nvSpPr>
          <p:cNvPr id="15" name="TextBox 14">
            <a:extLst>
              <a:ext uri="{FF2B5EF4-FFF2-40B4-BE49-F238E27FC236}">
                <a16:creationId xmlns:a16="http://schemas.microsoft.com/office/drawing/2014/main" id="{4025796C-5518-4B59-87BF-5967990F8F1E}"/>
              </a:ext>
            </a:extLst>
          </p:cNvPr>
          <p:cNvSpPr txBox="1"/>
          <p:nvPr/>
        </p:nvSpPr>
        <p:spPr>
          <a:xfrm>
            <a:off x="811272" y="3847459"/>
            <a:ext cx="2094927" cy="738664"/>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Parking</a:t>
            </a:r>
          </a:p>
          <a:p>
            <a:pPr algn="ctr"/>
            <a:r>
              <a:rPr lang="en-US" sz="1200">
                <a:latin typeface="Arial" panose="020B0604020202020204" pitchFamily="34" charset="0"/>
                <a:cs typeface="Arial" panose="020B0604020202020204" pitchFamily="34" charset="0"/>
              </a:rPr>
              <a:t>Only with hotel stay and combined on invoice</a:t>
            </a:r>
            <a:endParaRPr lang="en-US" sz="1200"/>
          </a:p>
        </p:txBody>
      </p:sp>
      <p:sp>
        <p:nvSpPr>
          <p:cNvPr id="16" name="TextBox 15">
            <a:extLst>
              <a:ext uri="{FF2B5EF4-FFF2-40B4-BE49-F238E27FC236}">
                <a16:creationId xmlns:a16="http://schemas.microsoft.com/office/drawing/2014/main" id="{B2921A0A-195F-4A7D-933B-EF510F8B4E05}"/>
              </a:ext>
            </a:extLst>
          </p:cNvPr>
          <p:cNvSpPr txBox="1"/>
          <p:nvPr/>
        </p:nvSpPr>
        <p:spPr>
          <a:xfrm>
            <a:off x="3226673" y="3775206"/>
            <a:ext cx="2676219" cy="769441"/>
          </a:xfrm>
          <a:prstGeom prst="rect">
            <a:avLst/>
          </a:prstGeom>
          <a:noFill/>
        </p:spPr>
        <p:txBody>
          <a:bodyPr wrap="square" rtlCol="0">
            <a:spAutoFit/>
          </a:bodyPr>
          <a:lstStyle/>
          <a:p>
            <a:pPr algn="ctr"/>
            <a:r>
              <a:rPr lang="en-US" sz="1600" b="1">
                <a:latin typeface="Arial" panose="020B0604020202020204" pitchFamily="34" charset="0"/>
                <a:cs typeface="Arial" panose="020B0604020202020204" pitchFamily="34" charset="0"/>
              </a:rPr>
              <a:t>Registration for conferences/workshop</a:t>
            </a:r>
          </a:p>
          <a:p>
            <a:pPr algn="ctr"/>
            <a:r>
              <a:rPr lang="en-US" sz="1100">
                <a:latin typeface="Arial" panose="020B0604020202020204" pitchFamily="34" charset="0"/>
                <a:cs typeface="Arial" panose="020B0604020202020204" pitchFamily="34" charset="0"/>
              </a:rPr>
              <a:t>Membership dues if combined</a:t>
            </a:r>
          </a:p>
        </p:txBody>
      </p:sp>
      <p:sp>
        <p:nvSpPr>
          <p:cNvPr id="17" name="TextBox 16">
            <a:extLst>
              <a:ext uri="{FF2B5EF4-FFF2-40B4-BE49-F238E27FC236}">
                <a16:creationId xmlns:a16="http://schemas.microsoft.com/office/drawing/2014/main" id="{883E4136-EDBA-45A5-9DDD-6E60F1123C01}"/>
              </a:ext>
            </a:extLst>
          </p:cNvPr>
          <p:cNvSpPr txBox="1"/>
          <p:nvPr/>
        </p:nvSpPr>
        <p:spPr>
          <a:xfrm>
            <a:off x="5621383" y="3662153"/>
            <a:ext cx="2412274" cy="553998"/>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Rental Car</a:t>
            </a:r>
          </a:p>
          <a:p>
            <a:pPr algn="ctr"/>
            <a:r>
              <a:rPr lang="en-US" sz="1200">
                <a:latin typeface="Arial" panose="020B0604020202020204" pitchFamily="34" charset="0"/>
                <a:cs typeface="Arial" panose="020B0604020202020204" pitchFamily="34" charset="0"/>
              </a:rPr>
              <a:t> ENTERPRISE/HERTZ</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750" fill="hold"/>
                                        <p:tgtEl>
                                          <p:spTgt spid="58"/>
                                        </p:tgtEl>
                                        <p:attrNameLst>
                                          <p:attrName>ppt_x</p:attrName>
                                        </p:attrNameLst>
                                      </p:cBhvr>
                                      <p:tavLst>
                                        <p:tav tm="0">
                                          <p:val>
                                            <p:strVal val="#ppt_x"/>
                                          </p:val>
                                        </p:tav>
                                        <p:tav tm="100000">
                                          <p:val>
                                            <p:strVal val="#ppt_x"/>
                                          </p:val>
                                        </p:tav>
                                      </p:tavLst>
                                    </p:anim>
                                    <p:anim calcmode="lin" valueType="num">
                                      <p:cBhvr additive="base">
                                        <p:cTn id="8" dur="75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1000"/>
                                        <p:tgtEl>
                                          <p:spTgt spid="1026"/>
                                        </p:tgtEl>
                                      </p:cBhvr>
                                    </p:animEffect>
                                    <p:anim calcmode="lin" valueType="num">
                                      <p:cBhvr>
                                        <p:cTn id="38" dur="1000" fill="hold"/>
                                        <p:tgtEl>
                                          <p:spTgt spid="1026"/>
                                        </p:tgtEl>
                                        <p:attrNameLst>
                                          <p:attrName>ppt_x</p:attrName>
                                        </p:attrNameLst>
                                      </p:cBhvr>
                                      <p:tavLst>
                                        <p:tav tm="0">
                                          <p:val>
                                            <p:strVal val="#ppt_x"/>
                                          </p:val>
                                        </p:tav>
                                        <p:tav tm="100000">
                                          <p:val>
                                            <p:strVal val="#ppt_x"/>
                                          </p:val>
                                        </p:tav>
                                      </p:tavLst>
                                    </p:anim>
                                    <p:anim calcmode="lin" valueType="num">
                                      <p:cBhvr>
                                        <p:cTn id="39" dur="1000" fill="hold"/>
                                        <p:tgtEl>
                                          <p:spTgt spid="1026"/>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2000"/>
                                        <p:tgtEl>
                                          <p:spTgt spid="9"/>
                                        </p:tgtEl>
                                      </p:cBhvr>
                                    </p:animEffect>
                                    <p:anim calcmode="lin" valueType="num">
                                      <p:cBhvr>
                                        <p:cTn id="49" dur="2000" fill="hold"/>
                                        <p:tgtEl>
                                          <p:spTgt spid="9"/>
                                        </p:tgtEl>
                                        <p:attrNameLst>
                                          <p:attrName>ppt_w</p:attrName>
                                        </p:attrNameLst>
                                      </p:cBhvr>
                                      <p:tavLst>
                                        <p:tav tm="0" fmla="#ppt_w*sin(2.5*pi*$)">
                                          <p:val>
                                            <p:fltVal val="0"/>
                                          </p:val>
                                        </p:tav>
                                        <p:tav tm="100000">
                                          <p:val>
                                            <p:fltVal val="1"/>
                                          </p:val>
                                        </p:tav>
                                      </p:tavLst>
                                    </p:anim>
                                    <p:anim calcmode="lin" valueType="num">
                                      <p:cBhvr>
                                        <p:cTn id="50" dur="2000" fill="hold"/>
                                        <p:tgtEl>
                                          <p:spTgt spid="9"/>
                                        </p:tgtEl>
                                        <p:attrNameLst>
                                          <p:attrName>ppt_h</p:attrName>
                                        </p:attrNameLst>
                                      </p:cBhvr>
                                      <p:tavLst>
                                        <p:tav tm="0">
                                          <p:val>
                                            <p:strVal val="#ppt_h"/>
                                          </p:val>
                                        </p:tav>
                                        <p:tav tm="100000">
                                          <p:val>
                                            <p:strVal val="#ppt_h"/>
                                          </p:val>
                                        </p:tav>
                                      </p:tavLst>
                                    </p:anim>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750" fill="hold"/>
                                        <p:tgtEl>
                                          <p:spTgt spid="11"/>
                                        </p:tgtEl>
                                        <p:attrNameLst>
                                          <p:attrName>ppt_x</p:attrName>
                                        </p:attrNameLst>
                                      </p:cBhvr>
                                      <p:tavLst>
                                        <p:tav tm="0">
                                          <p:val>
                                            <p:strVal val="0-#ppt_w/2"/>
                                          </p:val>
                                        </p:tav>
                                        <p:tav tm="100000">
                                          <p:val>
                                            <p:strVal val="#ppt_x"/>
                                          </p:val>
                                        </p:tav>
                                      </p:tavLst>
                                    </p:anim>
                                    <p:anim calcmode="lin" valueType="num">
                                      <p:cBhvr additive="base">
                                        <p:cTn id="60" dur="750" fill="hold"/>
                                        <p:tgtEl>
                                          <p:spTgt spid="11"/>
                                        </p:tgtEl>
                                        <p:attrNameLst>
                                          <p:attrName>ppt_y</p:attrName>
                                        </p:attrNameLst>
                                      </p:cBhvr>
                                      <p:tavLst>
                                        <p:tav tm="0">
                                          <p:val>
                                            <p:strVal val="#ppt_y"/>
                                          </p:val>
                                        </p:tav>
                                        <p:tav tm="100000">
                                          <p:val>
                                            <p:strVal val="#ppt_y"/>
                                          </p:val>
                                        </p:tav>
                                      </p:tavLst>
                                    </p:anim>
                                  </p:childTnLst>
                                </p:cTn>
                              </p:par>
                            </p:childTnLst>
                          </p:cTn>
                        </p:par>
                        <p:par>
                          <p:cTn id="61" fill="hold">
                            <p:stCondLst>
                              <p:cond delay="750"/>
                            </p:stCondLst>
                            <p:childTnLst>
                              <p:par>
                                <p:cTn id="62" presetID="10" presetClass="entr" presetSubtype="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b="1" cap="none">
                <a:ln w="0"/>
                <a:solidFill>
                  <a:schemeClr val="accent1"/>
                </a:solidFill>
                <a:effectLst>
                  <a:outerShdw blurRad="38100" dist="25400" dir="5400000" algn="ctr" rotWithShape="0">
                    <a:srgbClr val="6E747A">
                      <a:alpha val="43000"/>
                    </a:srgbClr>
                  </a:outerShdw>
                </a:effectLst>
              </a:rPr>
              <a:t>Before you Start Checklist</a:t>
            </a:r>
            <a:endParaRPr sz="3600" b="1" cap="none">
              <a:ln w="0"/>
              <a:solidFill>
                <a:schemeClr val="accent1"/>
              </a:solidFill>
              <a:effectLst>
                <a:outerShdw blurRad="38100" dist="25400" dir="5400000" algn="ctr" rotWithShape="0">
                  <a:srgbClr val="6E747A">
                    <a:alpha val="43000"/>
                  </a:srgbClr>
                </a:outerShdw>
              </a:effectLst>
            </a:endParaRPr>
          </a:p>
        </p:txBody>
      </p:sp>
      <p:sp>
        <p:nvSpPr>
          <p:cNvPr id="6" name="Subtitle 5">
            <a:extLst>
              <a:ext uri="{FF2B5EF4-FFF2-40B4-BE49-F238E27FC236}">
                <a16:creationId xmlns:a16="http://schemas.microsoft.com/office/drawing/2014/main" id="{4FB7FB1C-02C6-43F9-9CDC-231E0297F995}"/>
              </a:ext>
            </a:extLst>
          </p:cNvPr>
          <p:cNvSpPr>
            <a:spLocks noGrp="1"/>
          </p:cNvSpPr>
          <p:nvPr>
            <p:ph type="subTitle" idx="1"/>
          </p:nvPr>
        </p:nvSpPr>
        <p:spPr>
          <a:xfrm>
            <a:off x="744243" y="1460695"/>
            <a:ext cx="2383967" cy="2327529"/>
          </a:xfrm>
        </p:spPr>
        <p:txBody>
          <a:bodyPr/>
          <a:lstStyle/>
          <a:p>
            <a:pPr algn="l"/>
            <a:r>
              <a:rPr lang="en-US" sz="4800">
                <a:solidFill>
                  <a:schemeClr val="tx1"/>
                </a:solidFill>
              </a:rPr>
              <a:t>Do</a:t>
            </a:r>
          </a:p>
          <a:p>
            <a:pPr algn="l"/>
            <a:r>
              <a:rPr lang="en-US" sz="4800">
                <a:solidFill>
                  <a:schemeClr val="tx1"/>
                </a:solidFill>
              </a:rPr>
              <a:t>you</a:t>
            </a:r>
          </a:p>
          <a:p>
            <a:pPr algn="l"/>
            <a:r>
              <a:rPr lang="en-US" sz="4800">
                <a:solidFill>
                  <a:schemeClr val="tx1"/>
                </a:solidFill>
              </a:rPr>
              <a:t>have…</a:t>
            </a:r>
          </a:p>
        </p:txBody>
      </p:sp>
      <p:sp>
        <p:nvSpPr>
          <p:cNvPr id="9" name="Subtitle 8">
            <a:extLst>
              <a:ext uri="{FF2B5EF4-FFF2-40B4-BE49-F238E27FC236}">
                <a16:creationId xmlns:a16="http://schemas.microsoft.com/office/drawing/2014/main" id="{D1E5DC1E-99BD-4AEA-B11B-56A2F6059AEF}"/>
              </a:ext>
            </a:extLst>
          </p:cNvPr>
          <p:cNvSpPr>
            <a:spLocks noGrp="1"/>
          </p:cNvSpPr>
          <p:nvPr>
            <p:ph type="subTitle" idx="4"/>
          </p:nvPr>
        </p:nvSpPr>
        <p:spPr>
          <a:xfrm>
            <a:off x="2696902" y="1017725"/>
            <a:ext cx="5325999" cy="3557651"/>
          </a:xfrm>
        </p:spPr>
        <p:txBody>
          <a:bodyPr/>
          <a:lstStyle/>
          <a:p>
            <a:pPr marL="228600" indent="-228600" algn="l">
              <a:buAutoNum type="arabicPeriod"/>
            </a:pPr>
            <a:r>
              <a:rPr lang="en-US" sz="1400" b="1">
                <a:latin typeface="Arial"/>
                <a:ea typeface="+mn-lt"/>
                <a:cs typeface="+mn-lt"/>
              </a:rPr>
              <a:t>Approved Travel Authorization (TA)</a:t>
            </a:r>
            <a:endParaRPr lang="en-US" sz="1400">
              <a:latin typeface="Arial"/>
              <a:cs typeface="Arial" panose="020B0604020202020204" pitchFamily="34" charset="0"/>
            </a:endParaRPr>
          </a:p>
          <a:p>
            <a:pPr marL="228600" indent="-228600" algn="l">
              <a:buAutoNum type="arabicPeriod"/>
            </a:pPr>
            <a:r>
              <a:rPr lang="en-US" sz="1400" b="1">
                <a:latin typeface="Arial"/>
                <a:ea typeface="+mn-lt"/>
                <a:cs typeface="+mn-lt"/>
              </a:rPr>
              <a:t>Conference Agenda or Flyer</a:t>
            </a:r>
            <a:endParaRPr lang="en-US" sz="1400">
              <a:latin typeface="Arial"/>
              <a:cs typeface="Arial"/>
            </a:endParaRPr>
          </a:p>
          <a:p>
            <a:pPr marL="228600" indent="-228600" algn="l">
              <a:buAutoNum type="arabicPeriod"/>
            </a:pPr>
            <a:r>
              <a:rPr lang="en-US" sz="1400" b="1">
                <a:latin typeface="Arial"/>
                <a:ea typeface="+mn-lt"/>
                <a:cs typeface="+mn-lt"/>
              </a:rPr>
              <a:t>Hotel Reservation: </a:t>
            </a:r>
            <a:r>
              <a:rPr lang="en-US" sz="1400">
                <a:latin typeface="Arial"/>
                <a:ea typeface="+mn-lt"/>
                <a:cs typeface="+mn-lt"/>
              </a:rPr>
              <a:t>Traveler name(s) &amp; Confirmation number</a:t>
            </a:r>
            <a:endParaRPr lang="en-US" sz="1400">
              <a:latin typeface="Arial"/>
              <a:cs typeface="Arial"/>
            </a:endParaRPr>
          </a:p>
          <a:p>
            <a:pPr marL="228600" indent="-228600" algn="l">
              <a:buAutoNum type="arabicPeriod"/>
            </a:pPr>
            <a:r>
              <a:rPr lang="en-US" sz="1400" b="1">
                <a:latin typeface="Arial"/>
                <a:ea typeface="+mn-lt"/>
                <a:cs typeface="+mn-lt"/>
              </a:rPr>
              <a:t>Enterprise Reservation: </a:t>
            </a:r>
            <a:r>
              <a:rPr lang="en-US" sz="1400">
                <a:latin typeface="Arial"/>
                <a:ea typeface="+mn-lt"/>
                <a:cs typeface="+mn-lt"/>
              </a:rPr>
              <a:t>Traveler name &amp; Confirmation number</a:t>
            </a:r>
            <a:endParaRPr lang="en-US" sz="1400">
              <a:latin typeface="Arial"/>
              <a:cs typeface="Arial"/>
            </a:endParaRPr>
          </a:p>
          <a:p>
            <a:pPr marL="228600" indent="-228600" algn="l">
              <a:buAutoNum type="arabicPeriod"/>
            </a:pPr>
            <a:r>
              <a:rPr lang="en-US" sz="1400" b="1">
                <a:latin typeface="Arial"/>
                <a:ea typeface="+mn-lt"/>
                <a:cs typeface="+mn-lt"/>
              </a:rPr>
              <a:t>Car Rental Booking Form</a:t>
            </a:r>
            <a:endParaRPr lang="en-US" sz="1400">
              <a:latin typeface="Arial"/>
              <a:cs typeface="Arial"/>
            </a:endParaRPr>
          </a:p>
          <a:p>
            <a:pPr marL="228600" indent="-228600" algn="l">
              <a:buAutoNum type="arabicPeriod"/>
            </a:pPr>
            <a:r>
              <a:rPr lang="en-US" sz="1400" b="1">
                <a:latin typeface="Arial"/>
                <a:ea typeface="+mn-lt"/>
                <a:cs typeface="+mn-lt"/>
              </a:rPr>
              <a:t>Airfare Quote</a:t>
            </a:r>
            <a:endParaRPr lang="en-US" sz="1400">
              <a:latin typeface="Arial"/>
              <a:cs typeface="Arial"/>
            </a:endParaRPr>
          </a:p>
          <a:p>
            <a:pPr marL="228600" indent="-228600" algn="l">
              <a:buAutoNum type="arabicPeriod"/>
            </a:pPr>
            <a:r>
              <a:rPr lang="en-US" sz="1400" b="1">
                <a:latin typeface="Arial"/>
                <a:ea typeface="+mn-lt"/>
                <a:cs typeface="+mn-lt"/>
              </a:rPr>
              <a:t>Conference Registration: </a:t>
            </a:r>
            <a:r>
              <a:rPr lang="en-US" sz="1400">
                <a:latin typeface="Arial"/>
                <a:ea typeface="+mn-lt"/>
                <a:cs typeface="+mn-lt"/>
              </a:rPr>
              <a:t>Quote or invoice</a:t>
            </a:r>
            <a:endParaRPr lang="en-US" sz="1400">
              <a:latin typeface="Arial"/>
              <a:cs typeface="Arial"/>
            </a:endParaRPr>
          </a:p>
          <a:p>
            <a:pPr marL="228600" indent="-228600" algn="l">
              <a:buAutoNum type="arabicPeriod"/>
            </a:pPr>
            <a:r>
              <a:rPr lang="en-US" sz="1400" b="1">
                <a:latin typeface="Arial"/>
                <a:ea typeface="+mn-lt"/>
                <a:cs typeface="+mn-lt"/>
              </a:rPr>
              <a:t>GSA Rate and/or Conference Rate Confirmation</a:t>
            </a:r>
            <a:endParaRPr lang="en-US" sz="1400">
              <a:latin typeface="Arial"/>
              <a:cs typeface="Arial"/>
            </a:endParaRPr>
          </a:p>
          <a:p>
            <a:pPr marL="228600" indent="-228600" algn="l">
              <a:buAutoNum type="arabicPeriod"/>
            </a:pPr>
            <a:r>
              <a:rPr lang="en-US" sz="1400" b="1">
                <a:latin typeface="Arial"/>
                <a:ea typeface="+mn-lt"/>
                <a:cs typeface="+mn-lt"/>
              </a:rPr>
              <a:t>Signed Payroll Deduction Form</a:t>
            </a:r>
            <a:r>
              <a:rPr lang="en-US" sz="1400">
                <a:latin typeface="Arial"/>
                <a:ea typeface="+mn-lt"/>
                <a:cs typeface="+mn-lt"/>
              </a:rPr>
              <a:t> (if applicable)</a:t>
            </a:r>
            <a:endParaRPr lang="en-US" sz="1400">
              <a:latin typeface="Arial"/>
              <a:cs typeface="Arial"/>
            </a:endParaRPr>
          </a:p>
          <a:p>
            <a:pPr marL="228600" indent="-228600" algn="l">
              <a:buAutoNum type="arabicPeriod"/>
            </a:pPr>
            <a:r>
              <a:rPr lang="en-US" sz="1400" b="1">
                <a:latin typeface="Arial"/>
                <a:ea typeface="+mn-lt"/>
                <a:cs typeface="+mn-lt"/>
              </a:rPr>
              <a:t>Encumbrance: </a:t>
            </a:r>
            <a:r>
              <a:rPr lang="en-US" sz="1400">
                <a:latin typeface="Arial"/>
                <a:ea typeface="+mn-lt"/>
                <a:cs typeface="+mn-lt"/>
              </a:rPr>
              <a:t>Must be in the traveler’s name &amp; Must be fully approved</a:t>
            </a:r>
            <a:endParaRPr lang="en-US" sz="1400">
              <a:latin typeface="Arial"/>
              <a:cs typeface="Arial"/>
            </a:endParaRPr>
          </a:p>
          <a:p>
            <a:pPr marL="228600" indent="-228600" algn="l">
              <a:buAutoNum type="arabicPeriod"/>
            </a:pPr>
            <a:r>
              <a:rPr lang="en-US" sz="1400" b="1">
                <a:latin typeface="Arial"/>
                <a:ea typeface="+mn-lt"/>
                <a:cs typeface="+mn-lt"/>
              </a:rPr>
              <a:t>Prior Approval Letters</a:t>
            </a:r>
            <a:r>
              <a:rPr lang="en-US" sz="1400">
                <a:latin typeface="Arial"/>
                <a:ea typeface="+mn-lt"/>
                <a:cs typeface="+mn-lt"/>
              </a:rPr>
              <a:t> (if required)</a:t>
            </a:r>
            <a:endParaRPr lang="en-US" sz="1400">
              <a:latin typeface="Arial"/>
              <a:cs typeface="Arial"/>
            </a:endParaRPr>
          </a:p>
          <a:p>
            <a:pPr marL="228600" indent="-228600" algn="l">
              <a:buAutoNum type="arabicPeriod"/>
            </a:pPr>
            <a:r>
              <a:rPr lang="en-US" sz="1400" b="1">
                <a:latin typeface="Arial"/>
                <a:ea typeface="+mn-lt"/>
                <a:cs typeface="+mn-lt"/>
              </a:rPr>
              <a:t>Wet Roster</a:t>
            </a:r>
            <a:r>
              <a:rPr lang="en-US" sz="1400">
                <a:latin typeface="Arial"/>
                <a:ea typeface="+mn-lt"/>
                <a:cs typeface="+mn-lt"/>
              </a:rPr>
              <a:t> (required when traveling with a group of students)</a:t>
            </a:r>
            <a:endParaRPr lang="en-US" sz="1400">
              <a:latin typeface="Arial"/>
              <a:cs typeface="Arial"/>
            </a:endParaRPr>
          </a:p>
          <a:p>
            <a:pPr marL="377190" indent="-342900" algn="l">
              <a:buAutoNum type="arabicPeriod"/>
            </a:pPr>
            <a:endParaRPr lang="en-US" sz="1400">
              <a:latin typeface="Arial" panose="020B0604020202020204" pitchFamily="34" charset="0"/>
              <a:cs typeface="Arial" panose="020B0604020202020204" pitchFamily="34" charset="0"/>
            </a:endParaRPr>
          </a:p>
          <a:p>
            <a:pPr algn="l"/>
            <a:endParaRPr lang="en-US"/>
          </a:p>
        </p:txBody>
      </p:sp>
      <p:grpSp>
        <p:nvGrpSpPr>
          <p:cNvPr id="402" name="Google Shape;402;p29"/>
          <p:cNvGrpSpPr/>
          <p:nvPr/>
        </p:nvGrpSpPr>
        <p:grpSpPr>
          <a:xfrm rot="-5400000">
            <a:off x="7053942" y="-1380678"/>
            <a:ext cx="3151531" cy="3151531"/>
            <a:chOff x="269239" y="624399"/>
            <a:chExt cx="2386800" cy="2386800"/>
          </a:xfrm>
        </p:grpSpPr>
        <p:sp>
          <p:nvSpPr>
            <p:cNvPr id="403" name="Google Shape;403;p29"/>
            <p:cNvSpPr/>
            <p:nvPr/>
          </p:nvSpPr>
          <p:spPr>
            <a:xfrm rot="-1970538">
              <a:off x="599418" y="954577"/>
              <a:ext cx="1726444" cy="1726444"/>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9"/>
            <p:cNvSpPr/>
            <p:nvPr/>
          </p:nvSpPr>
          <p:spPr>
            <a:xfrm rot="-1969931">
              <a:off x="929754" y="1027196"/>
              <a:ext cx="127817" cy="127817"/>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29"/>
          <p:cNvSpPr/>
          <p:nvPr/>
        </p:nvSpPr>
        <p:spPr>
          <a:xfrm>
            <a:off x="7684189" y="-750389"/>
            <a:ext cx="1891200" cy="1891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6" name="Google Shape;406;p29"/>
          <p:cNvCxnSpPr/>
          <p:nvPr/>
        </p:nvCxnSpPr>
        <p:spPr>
          <a:xfrm>
            <a:off x="705600" y="4867850"/>
            <a:ext cx="7732800" cy="0"/>
          </a:xfrm>
          <a:prstGeom prst="straightConnector1">
            <a:avLst/>
          </a:prstGeom>
          <a:noFill/>
          <a:ln w="9525" cap="flat" cmpd="sng">
            <a:solidFill>
              <a:schemeClr val="dk1"/>
            </a:solidFill>
            <a:prstDash val="solid"/>
            <a:round/>
            <a:headEnd type="oval" w="med" len="med"/>
            <a:tailEnd type="oval" w="med" len="med"/>
          </a:ln>
        </p:spPr>
      </p:cxnSp>
      <p:grpSp>
        <p:nvGrpSpPr>
          <p:cNvPr id="407" name="Google Shape;407;p29"/>
          <p:cNvGrpSpPr/>
          <p:nvPr/>
        </p:nvGrpSpPr>
        <p:grpSpPr>
          <a:xfrm rot="5400000">
            <a:off x="-1949" y="2350655"/>
            <a:ext cx="1248900" cy="289350"/>
            <a:chOff x="6967625" y="394825"/>
            <a:chExt cx="1248900" cy="289350"/>
          </a:xfrm>
        </p:grpSpPr>
        <p:sp>
          <p:nvSpPr>
            <p:cNvPr id="408" name="Google Shape;408;p29"/>
            <p:cNvSpPr/>
            <p:nvPr/>
          </p:nvSpPr>
          <p:spPr>
            <a:xfrm rot="-5400000">
              <a:off x="6967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9"/>
            <p:cNvSpPr/>
            <p:nvPr/>
          </p:nvSpPr>
          <p:spPr>
            <a:xfrm rot="-5400000">
              <a:off x="6967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9"/>
            <p:cNvSpPr/>
            <p:nvPr/>
          </p:nvSpPr>
          <p:spPr>
            <a:xfrm rot="-5400000">
              <a:off x="7158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9"/>
            <p:cNvSpPr/>
            <p:nvPr/>
          </p:nvSpPr>
          <p:spPr>
            <a:xfrm rot="-5400000">
              <a:off x="7158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9"/>
            <p:cNvSpPr/>
            <p:nvPr/>
          </p:nvSpPr>
          <p:spPr>
            <a:xfrm rot="-5400000">
              <a:off x="7348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9"/>
            <p:cNvSpPr/>
            <p:nvPr/>
          </p:nvSpPr>
          <p:spPr>
            <a:xfrm rot="-5400000">
              <a:off x="7348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9"/>
            <p:cNvSpPr/>
            <p:nvPr/>
          </p:nvSpPr>
          <p:spPr>
            <a:xfrm rot="-5400000">
              <a:off x="7539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9"/>
            <p:cNvSpPr/>
            <p:nvPr/>
          </p:nvSpPr>
          <p:spPr>
            <a:xfrm rot="-5400000">
              <a:off x="7539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9"/>
            <p:cNvSpPr/>
            <p:nvPr/>
          </p:nvSpPr>
          <p:spPr>
            <a:xfrm rot="-5400000">
              <a:off x="7729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9"/>
            <p:cNvSpPr/>
            <p:nvPr/>
          </p:nvSpPr>
          <p:spPr>
            <a:xfrm rot="-5400000">
              <a:off x="7729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9"/>
            <p:cNvSpPr/>
            <p:nvPr/>
          </p:nvSpPr>
          <p:spPr>
            <a:xfrm rot="-5400000">
              <a:off x="79201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9"/>
            <p:cNvSpPr/>
            <p:nvPr/>
          </p:nvSpPr>
          <p:spPr>
            <a:xfrm rot="-5400000">
              <a:off x="79201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9"/>
            <p:cNvSpPr/>
            <p:nvPr/>
          </p:nvSpPr>
          <p:spPr>
            <a:xfrm rot="-5400000">
              <a:off x="8110625" y="57827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9"/>
            <p:cNvSpPr/>
            <p:nvPr/>
          </p:nvSpPr>
          <p:spPr>
            <a:xfrm rot="-5400000">
              <a:off x="8110625" y="394825"/>
              <a:ext cx="105900" cy="10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Graphic 15" descr="Question mark">
            <a:extLst>
              <a:ext uri="{FF2B5EF4-FFF2-40B4-BE49-F238E27FC236}">
                <a16:creationId xmlns:a16="http://schemas.microsoft.com/office/drawing/2014/main" id="{4C940786-783A-4153-9DF1-6B6E995E68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93423" y="1680138"/>
            <a:ext cx="1736284" cy="1736284"/>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fade">
                                      <p:cBhvr>
                                        <p:cTn id="42" dur="1000"/>
                                        <p:tgtEl>
                                          <p:spTgt spid="9">
                                            <p:txEl>
                                              <p:pRg st="5" end="5"/>
                                            </p:txEl>
                                          </p:spTgt>
                                        </p:tgtEl>
                                      </p:cBhvr>
                                    </p:animEffect>
                                    <p:anim calcmode="lin" valueType="num">
                                      <p:cBhvr>
                                        <p:cTn id="4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Effect transition="in" filter="fade">
                                      <p:cBhvr>
                                        <p:cTn id="49" dur="1000"/>
                                        <p:tgtEl>
                                          <p:spTgt spid="9">
                                            <p:txEl>
                                              <p:pRg st="6" end="6"/>
                                            </p:txEl>
                                          </p:spTgt>
                                        </p:tgtEl>
                                      </p:cBhvr>
                                    </p:animEffect>
                                    <p:anim calcmode="lin" valueType="num">
                                      <p:cBhvr>
                                        <p:cTn id="5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xEl>
                                              <p:pRg st="7" end="7"/>
                                            </p:txEl>
                                          </p:spTgt>
                                        </p:tgtEl>
                                        <p:attrNameLst>
                                          <p:attrName>style.visibility</p:attrName>
                                        </p:attrNameLst>
                                      </p:cBhvr>
                                      <p:to>
                                        <p:strVal val="visible"/>
                                      </p:to>
                                    </p:set>
                                    <p:animEffect transition="in" filter="fade">
                                      <p:cBhvr>
                                        <p:cTn id="56" dur="1000"/>
                                        <p:tgtEl>
                                          <p:spTgt spid="9">
                                            <p:txEl>
                                              <p:pRg st="7" end="7"/>
                                            </p:txEl>
                                          </p:spTgt>
                                        </p:tgtEl>
                                      </p:cBhvr>
                                    </p:animEffect>
                                    <p:anim calcmode="lin" valueType="num">
                                      <p:cBhvr>
                                        <p:cTn id="57"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xEl>
                                              <p:pRg st="8" end="8"/>
                                            </p:txEl>
                                          </p:spTgt>
                                        </p:tgtEl>
                                        <p:attrNameLst>
                                          <p:attrName>style.visibility</p:attrName>
                                        </p:attrNameLst>
                                      </p:cBhvr>
                                      <p:to>
                                        <p:strVal val="visible"/>
                                      </p:to>
                                    </p:set>
                                    <p:animEffect transition="in" filter="fade">
                                      <p:cBhvr>
                                        <p:cTn id="63" dur="1000"/>
                                        <p:tgtEl>
                                          <p:spTgt spid="9">
                                            <p:txEl>
                                              <p:pRg st="8" end="8"/>
                                            </p:txEl>
                                          </p:spTgt>
                                        </p:tgtEl>
                                      </p:cBhvr>
                                    </p:animEffect>
                                    <p:anim calcmode="lin" valueType="num">
                                      <p:cBhvr>
                                        <p:cTn id="64"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9">
                                            <p:txEl>
                                              <p:pRg st="9" end="9"/>
                                            </p:txEl>
                                          </p:spTgt>
                                        </p:tgtEl>
                                        <p:attrNameLst>
                                          <p:attrName>style.visibility</p:attrName>
                                        </p:attrNameLst>
                                      </p:cBhvr>
                                      <p:to>
                                        <p:strVal val="visible"/>
                                      </p:to>
                                    </p:set>
                                    <p:animEffect transition="in" filter="fade">
                                      <p:cBhvr>
                                        <p:cTn id="70" dur="1000"/>
                                        <p:tgtEl>
                                          <p:spTgt spid="9">
                                            <p:txEl>
                                              <p:pRg st="9" end="9"/>
                                            </p:txEl>
                                          </p:spTgt>
                                        </p:tgtEl>
                                      </p:cBhvr>
                                    </p:animEffect>
                                    <p:anim calcmode="lin" valueType="num">
                                      <p:cBhvr>
                                        <p:cTn id="71"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9">
                                            <p:txEl>
                                              <p:pRg st="10" end="10"/>
                                            </p:txEl>
                                          </p:spTgt>
                                        </p:tgtEl>
                                        <p:attrNameLst>
                                          <p:attrName>style.visibility</p:attrName>
                                        </p:attrNameLst>
                                      </p:cBhvr>
                                      <p:to>
                                        <p:strVal val="visible"/>
                                      </p:to>
                                    </p:set>
                                    <p:animEffect transition="in" filter="fade">
                                      <p:cBhvr>
                                        <p:cTn id="77" dur="1000"/>
                                        <p:tgtEl>
                                          <p:spTgt spid="9">
                                            <p:txEl>
                                              <p:pRg st="10" end="10"/>
                                            </p:txEl>
                                          </p:spTgt>
                                        </p:tgtEl>
                                      </p:cBhvr>
                                    </p:animEffect>
                                    <p:anim calcmode="lin" valueType="num">
                                      <p:cBhvr>
                                        <p:cTn id="78"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9">
                                            <p:txEl>
                                              <p:pRg st="11" end="11"/>
                                            </p:txEl>
                                          </p:spTgt>
                                        </p:tgtEl>
                                        <p:attrNameLst>
                                          <p:attrName>style.visibility</p:attrName>
                                        </p:attrNameLst>
                                      </p:cBhvr>
                                      <p:to>
                                        <p:strVal val="visible"/>
                                      </p:to>
                                    </p:set>
                                    <p:animEffect transition="in" filter="fade">
                                      <p:cBhvr>
                                        <p:cTn id="84" dur="1000"/>
                                        <p:tgtEl>
                                          <p:spTgt spid="9">
                                            <p:txEl>
                                              <p:pRg st="11" end="11"/>
                                            </p:txEl>
                                          </p:spTgt>
                                        </p:tgtEl>
                                      </p:cBhvr>
                                    </p:animEffect>
                                    <p:anim calcmode="lin" valueType="num">
                                      <p:cBhvr>
                                        <p:cTn id="85"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andTime xmlns="843185b8-1375-454b-a3f6-8af32e1159a0" xsi:nil="true"/>
    <lcf76f155ced4ddcb4097134ff3c332f xmlns="843185b8-1375-454b-a3f6-8af32e1159a0">
      <Terms xmlns="http://schemas.microsoft.com/office/infopath/2007/PartnerControls"/>
    </lcf76f155ced4ddcb4097134ff3c332f>
    <Comments xmlns="843185b8-1375-454b-a3f6-8af32e1159a0" xsi:nil="true"/>
    <ItemsMissing xmlns="843185b8-1375-454b-a3f6-8af32e1159a0" xsi:nil="true"/>
    <TaxCatchAll xmlns="96b4db5e-e7e1-4aae-bddc-6a3cbd956f9f" xsi:nil="true"/>
    <StatusPending xmlns="843185b8-1375-454b-a3f6-8af32e1159a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D8919C813B3A469688E6E5393FFAF9" ma:contentTypeVersion="24" ma:contentTypeDescription="Create a new document." ma:contentTypeScope="" ma:versionID="8785bf0928a5a55cf85c146161ae1c29">
  <xsd:schema xmlns:xsd="http://www.w3.org/2001/XMLSchema" xmlns:xs="http://www.w3.org/2001/XMLSchema" xmlns:p="http://schemas.microsoft.com/office/2006/metadata/properties" xmlns:ns2="843185b8-1375-454b-a3f6-8af32e1159a0" xmlns:ns3="96b4db5e-e7e1-4aae-bddc-6a3cbd956f9f" targetNamespace="http://schemas.microsoft.com/office/2006/metadata/properties" ma:root="true" ma:fieldsID="5e3e4572bdae141bbb47a0b0c85ec972" ns2:_="" ns3:_="">
    <xsd:import namespace="843185b8-1375-454b-a3f6-8af32e1159a0"/>
    <xsd:import namespace="96b4db5e-e7e1-4aae-bddc-6a3cbd956f9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StatusPending" minOccurs="0"/>
                <xsd:element ref="ns2:DateandTime" minOccurs="0"/>
                <xsd:element ref="ns2:ItemsMissing" minOccurs="0"/>
                <xsd:element ref="ns2:Comment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3185b8-1375-454b-a3f6-8af32e1159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3e0c9c6-743a-4467-8345-6708b071507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StatusPending" ma:index="20" nillable="true" ma:displayName="Status Pending" ma:format="Dropdown" ma:internalName="StatusPending">
      <xsd:simpleType>
        <xsd:restriction base="dms:Choice">
          <xsd:enumeration value="Open"/>
          <xsd:enumeration value="Closed"/>
          <xsd:enumeration value="Missing Documents"/>
          <xsd:enumeration value="Approved"/>
        </xsd:restriction>
      </xsd:simpleType>
    </xsd:element>
    <xsd:element name="DateandTime" ma:index="21" nillable="true" ma:displayName="Date and Time" ma:description="Date in which this expense was closed" ma:format="DateOnly" ma:internalName="DateandTime">
      <xsd:simpleType>
        <xsd:restriction base="dms:DateTime"/>
      </xsd:simpleType>
    </xsd:element>
    <xsd:element name="ItemsMissing" ma:index="22" nillable="true" ma:displayName="Items Missing" ma:description="Describe what items are missing" ma:format="Dropdown" ma:internalName="ItemsMissing">
      <xsd:simpleType>
        <xsd:restriction base="dms:Note">
          <xsd:maxLength value="255"/>
        </xsd:restriction>
      </xsd:simpleType>
    </xsd:element>
    <xsd:element name="Comments" ma:index="23" nillable="true" ma:displayName="Comments" ma:format="Dropdown" ma:internalName="Comments">
      <xsd:simpleType>
        <xsd:restriction base="dms:Note">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b4db5e-e7e1-4aae-bddc-6a3cbd956f9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2f150de-9d33-4867-b891-2a27c8550378}" ma:internalName="TaxCatchAll" ma:showField="CatchAllData" ma:web="96b4db5e-e7e1-4aae-bddc-6a3cbd956f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196E14-7D85-43DB-BFFC-292E9EFD5028}">
  <ds:schemaRefs>
    <ds:schemaRef ds:uri="http://schemas.microsoft.com/sharepoint/v3/contenttype/forms"/>
  </ds:schemaRefs>
</ds:datastoreItem>
</file>

<file path=customXml/itemProps2.xml><?xml version="1.0" encoding="utf-8"?>
<ds:datastoreItem xmlns:ds="http://schemas.openxmlformats.org/officeDocument/2006/customXml" ds:itemID="{BC11319A-01E1-4F14-9C99-090E9C3B6964}">
  <ds:schemaRefs>
    <ds:schemaRef ds:uri="843185b8-1375-454b-a3f6-8af32e1159a0"/>
    <ds:schemaRef ds:uri="96b4db5e-e7e1-4aae-bddc-6a3cbd956f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ED0DB7B-E284-4FF6-8DB5-FD791D2BB2AB}">
  <ds:schemaRefs>
    <ds:schemaRef ds:uri="843185b8-1375-454b-a3f6-8af32e1159a0"/>
    <ds:schemaRef ds:uri="96b4db5e-e7e1-4aae-bddc-6a3cbd956f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Gallery</Template>
  <Application>Microsoft Office PowerPoint</Application>
  <PresentationFormat>On-screen Show (16:9)</PresentationFormat>
  <Slides>25</Slides>
  <Notes>8</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Gallery</vt:lpstr>
      <vt:lpstr>Grambling State University</vt:lpstr>
      <vt:lpstr>Overview</vt:lpstr>
      <vt:lpstr>What is a University Travel</vt:lpstr>
      <vt:lpstr>Introduction and Purpose</vt:lpstr>
      <vt:lpstr>Benefits of the University CBA Card</vt:lpstr>
      <vt:lpstr>Purpose of the Program</vt:lpstr>
      <vt:lpstr>Unauthorized Purchases</vt:lpstr>
      <vt:lpstr>Authorized Purchases</vt:lpstr>
      <vt:lpstr>Before you Start Checklist</vt:lpstr>
      <vt:lpstr>📋 Ready, Set... Wait!  Do You Have Everything  You Need?    </vt:lpstr>
      <vt:lpstr>Vehicle Rental</vt:lpstr>
      <vt:lpstr>Vehicle Rental Form</vt:lpstr>
      <vt:lpstr>Hotel/Lodging</vt:lpstr>
      <vt:lpstr>Airfare Requirement</vt:lpstr>
      <vt:lpstr>🚫 When a Travel Request May Be Denied</vt:lpstr>
      <vt:lpstr>Purchases</vt:lpstr>
      <vt:lpstr>Other Purchase Information</vt:lpstr>
      <vt:lpstr>Adjustments to the Travel</vt:lpstr>
      <vt:lpstr>Other Important Information</vt:lpstr>
      <vt:lpstr>Other Important Information</vt:lpstr>
      <vt:lpstr>Due Dates for Travelers</vt:lpstr>
      <vt:lpstr>Travel Card Policies Locations</vt:lpstr>
      <vt:lpstr>GSA Rates</vt:lpstr>
      <vt:lpstr>Key Contacts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Grambling state university</dc:title>
  <dc:creator>Felix Johnson</dc:creator>
  <cp:revision>1</cp:revision>
  <dcterms:modified xsi:type="dcterms:W3CDTF">2026-02-02T19:33:58Z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0x01010055D8919C813B3A469688E6E5393FFAF9</vt:lpwstr>
  </property>
  <property fmtid="{D5CDD505-2E9C-101B-9397-08002B2CF9AE}" pid="3" name="MediaServiceImageTags">
    <vt:lpwstr/>
  </property>
</Properties>
</file>