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27"/>
  </p:notesMasterIdLst>
  <p:handoutMasterIdLst>
    <p:handoutMasterId r:id="rId28"/>
  </p:handoutMasterIdLst>
  <p:sldIdLst>
    <p:sldId id="267" r:id="rId5"/>
    <p:sldId id="280" r:id="rId6"/>
    <p:sldId id="299" r:id="rId7"/>
    <p:sldId id="278" r:id="rId8"/>
    <p:sldId id="269" r:id="rId9"/>
    <p:sldId id="309" r:id="rId10"/>
    <p:sldId id="290" r:id="rId11"/>
    <p:sldId id="304" r:id="rId12"/>
    <p:sldId id="282" r:id="rId13"/>
    <p:sldId id="283" r:id="rId14"/>
    <p:sldId id="301" r:id="rId15"/>
    <p:sldId id="286" r:id="rId16"/>
    <p:sldId id="292" r:id="rId17"/>
    <p:sldId id="288" r:id="rId18"/>
    <p:sldId id="307" r:id="rId19"/>
    <p:sldId id="308" r:id="rId20"/>
    <p:sldId id="306" r:id="rId21"/>
    <p:sldId id="293" r:id="rId22"/>
    <p:sldId id="310" r:id="rId23"/>
    <p:sldId id="311" r:id="rId24"/>
    <p:sldId id="312" r:id="rId25"/>
    <p:sldId id="277" r:id="rId26"/>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te Travel Training" id="{EE84DA12-786C-44A8-9270-C39E9087EA00}">
          <p14:sldIdLst>
            <p14:sldId id="267"/>
            <p14:sldId id="280"/>
            <p14:sldId id="299"/>
            <p14:sldId id="278"/>
            <p14:sldId id="269"/>
            <p14:sldId id="309"/>
            <p14:sldId id="290"/>
            <p14:sldId id="304"/>
            <p14:sldId id="282"/>
            <p14:sldId id="283"/>
            <p14:sldId id="301"/>
            <p14:sldId id="286"/>
            <p14:sldId id="292"/>
            <p14:sldId id="288"/>
            <p14:sldId id="307"/>
            <p14:sldId id="308"/>
            <p14:sldId id="306"/>
            <p14:sldId id="293"/>
            <p14:sldId id="310"/>
            <p14:sldId id="311"/>
            <p14:sldId id="312"/>
            <p14:sldId id="27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97" autoAdjust="0"/>
    <p:restoredTop sz="96247" autoAdjust="0"/>
  </p:normalViewPr>
  <p:slideViewPr>
    <p:cSldViewPr snapToGrid="0">
      <p:cViewPr varScale="1">
        <p:scale>
          <a:sx n="106" d="100"/>
          <a:sy n="106" d="100"/>
        </p:scale>
        <p:origin x="732" y="14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B1588DE5-BBA7-4A82-B80F-11EC99BF73CD}" type="datetimeFigureOut">
              <a:rPr lang="en-US" smtClean="0"/>
              <a:t>4/20/2026</a:t>
            </a:fld>
            <a:endParaRPr lang="en-US" dirty="0"/>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2CE65568-B209-46E5-9381-0D8DE756C5A3}" type="slidenum">
              <a:rPr lang="en-US" smtClean="0"/>
              <a:t>‹#›</a:t>
            </a:fld>
            <a:endParaRPr lang="en-US" dirty="0"/>
          </a:p>
        </p:txBody>
      </p:sp>
    </p:spTree>
    <p:extLst>
      <p:ext uri="{BB962C8B-B14F-4D97-AF65-F5344CB8AC3E}">
        <p14:creationId xmlns:p14="http://schemas.microsoft.com/office/powerpoint/2010/main" val="18688520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6434"/>
          </a:xfrm>
          <a:prstGeom prst="rect">
            <a:avLst/>
          </a:prstGeom>
        </p:spPr>
        <p:txBody>
          <a:bodyPr vert="horz" lIns="92446" tIns="46223" rIns="92446" bIns="46223" rtlCol="0"/>
          <a:lstStyle>
            <a:lvl1pPr algn="l">
              <a:defRPr sz="1200"/>
            </a:lvl1pPr>
          </a:lstStyle>
          <a:p>
            <a:endParaRPr lang="en-US" dirty="0"/>
          </a:p>
        </p:txBody>
      </p:sp>
      <p:sp>
        <p:nvSpPr>
          <p:cNvPr id="3" name="Date Placeholder 2"/>
          <p:cNvSpPr>
            <a:spLocks noGrp="1"/>
          </p:cNvSpPr>
          <p:nvPr>
            <p:ph type="dt" idx="1"/>
          </p:nvPr>
        </p:nvSpPr>
        <p:spPr>
          <a:xfrm>
            <a:off x="3970939" y="0"/>
            <a:ext cx="3037840" cy="466434"/>
          </a:xfrm>
          <a:prstGeom prst="rect">
            <a:avLst/>
          </a:prstGeom>
        </p:spPr>
        <p:txBody>
          <a:bodyPr vert="horz" lIns="92446" tIns="46223" rIns="92446" bIns="46223" rtlCol="0"/>
          <a:lstStyle>
            <a:lvl1pPr algn="r">
              <a:defRPr sz="1200"/>
            </a:lvl1pPr>
          </a:lstStyle>
          <a:p>
            <a:fld id="{96EA0533-A760-432F-87BD-515264C2976F}" type="datetimeFigureOut">
              <a:rPr lang="en-US" smtClean="0"/>
              <a:t>4/20/2026</a:t>
            </a:fld>
            <a:endParaRPr lang="en-US" dirty="0"/>
          </a:p>
        </p:txBody>
      </p:sp>
      <p:sp>
        <p:nvSpPr>
          <p:cNvPr id="4" name="Slide Image Placeholder 3"/>
          <p:cNvSpPr>
            <a:spLocks noGrp="1" noRot="1" noChangeAspect="1"/>
          </p:cNvSpPr>
          <p:nvPr>
            <p:ph type="sldImg" idx="2"/>
          </p:nvPr>
        </p:nvSpPr>
        <p:spPr>
          <a:xfrm>
            <a:off x="717550" y="1162050"/>
            <a:ext cx="5576888" cy="3136900"/>
          </a:xfrm>
          <a:prstGeom prst="rect">
            <a:avLst/>
          </a:prstGeom>
          <a:noFill/>
          <a:ln w="12700">
            <a:solidFill>
              <a:prstClr val="black"/>
            </a:solidFill>
          </a:ln>
        </p:spPr>
        <p:txBody>
          <a:bodyPr vert="horz" lIns="92446" tIns="46223" rIns="92446" bIns="46223" rtlCol="0" anchor="ctr"/>
          <a:lstStyle/>
          <a:p>
            <a:endParaRPr lang="en-US" dirty="0"/>
          </a:p>
        </p:txBody>
      </p:sp>
      <p:sp>
        <p:nvSpPr>
          <p:cNvPr id="5" name="Notes Placeholder 4"/>
          <p:cNvSpPr>
            <a:spLocks noGrp="1"/>
          </p:cNvSpPr>
          <p:nvPr>
            <p:ph type="body" sz="quarter" idx="3"/>
          </p:nvPr>
        </p:nvSpPr>
        <p:spPr>
          <a:xfrm>
            <a:off x="701041" y="4473892"/>
            <a:ext cx="5608320" cy="3660458"/>
          </a:xfrm>
          <a:prstGeom prst="rect">
            <a:avLst/>
          </a:prstGeom>
        </p:spPr>
        <p:txBody>
          <a:bodyPr vert="horz" lIns="92446" tIns="46223" rIns="92446" bIns="4622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968"/>
            <a:ext cx="3037840" cy="466433"/>
          </a:xfrm>
          <a:prstGeom prst="rect">
            <a:avLst/>
          </a:prstGeom>
        </p:spPr>
        <p:txBody>
          <a:bodyPr vert="horz" lIns="92446" tIns="46223" rIns="92446" bIns="4622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8"/>
            <a:ext cx="3037840" cy="466433"/>
          </a:xfrm>
          <a:prstGeom prst="rect">
            <a:avLst/>
          </a:prstGeom>
        </p:spPr>
        <p:txBody>
          <a:bodyPr vert="horz" lIns="92446" tIns="46223" rIns="92446" bIns="46223" rtlCol="0" anchor="b"/>
          <a:lstStyle>
            <a:lvl1pPr algn="r">
              <a:defRPr sz="1200"/>
            </a:lvl1pPr>
          </a:lstStyle>
          <a:p>
            <a:fld id="{62B46F2B-1084-40BA-9F0A-B1F6847335C5}" type="slidenum">
              <a:rPr lang="en-US" smtClean="0"/>
              <a:t>‹#›</a:t>
            </a:fld>
            <a:endParaRPr lang="en-US" dirty="0"/>
          </a:p>
        </p:txBody>
      </p:sp>
    </p:spTree>
    <p:extLst>
      <p:ext uri="{BB962C8B-B14F-4D97-AF65-F5344CB8AC3E}">
        <p14:creationId xmlns:p14="http://schemas.microsoft.com/office/powerpoint/2010/main" val="3812076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txBody>
          <a:bodyPr/>
          <a:lstStyle/>
          <a:p>
            <a:endParaRPr lang="en-US"/>
          </a:p>
        </p:txBody>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75F0045C-9C5D-4237-8D86-673F5CDEB9EE}" type="datetime1">
              <a:rPr lang="en-US" smtClean="0"/>
              <a:t>4/20/2026</a:t>
            </a:fld>
            <a:endParaRPr lang="en-US" dirty="0"/>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dirty="0"/>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71766878-3199-4EAB-94E7-2D6D11070E14}" type="slidenum">
              <a:rPr lang="en-US" dirty="0"/>
              <a:pPr/>
              <a:t>‹#›</a:t>
            </a:fld>
            <a:endParaRPr lang="en-US" dirty="0"/>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7967B8F-408A-4799-8025-D8E6A24772E6}" type="datetime1">
              <a:rPr lang="en-US" smtClean="0"/>
              <a:t>4/20/2026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DDB780-22E9-4312-A599-46A93874FF08}" type="datetime1">
              <a:rPr lang="en-US" smtClean="0"/>
              <a:t>4/20/2026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814403-9862-4182-8204-7E0A97B81197}" type="datetime1">
              <a:rPr lang="en-US" smtClean="0"/>
              <a:t>4/20/2026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30C17E77-2DAA-4CB5-A4E8-D837BAC7CF0D}" type="datetime1">
              <a:rPr lang="en-US" smtClean="0"/>
              <a:t>4/20/2026</a:t>
            </a:fld>
            <a:endParaRPr lang="en-US" dirty="0"/>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71766878-3199-4EAB-94E7-2D6D11070E14}" type="slidenum">
              <a:rPr lang="en-US" dirty="0"/>
              <a:pPr/>
              <a:t>‹#›</a:t>
            </a:fld>
            <a:endParaRPr lang="en-US" dirty="0"/>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2473D21-3DB0-4757-A0C3-9BF1531E10F7}" type="datetime1">
              <a:rPr lang="en-US" smtClean="0"/>
              <a:t>4/20/2026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8A93D1C-D964-4E47-86BA-BB7378BAB4BB}" type="datetime1">
              <a:rPr lang="en-US" smtClean="0"/>
              <a:t>4/20/2026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7979A4F-B37D-4491-8B8B-837EBDB6A2F5}" type="datetime1">
              <a:rPr lang="en-US" smtClean="0"/>
              <a:t>4/20/2026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1B2006-E458-484A-ACB8-9903F9ACB1A6}" type="datetime1">
              <a:rPr lang="en-US" smtClean="0"/>
              <a:t>4/20/2026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65051" y="6375679"/>
            <a:ext cx="1233355" cy="348462"/>
          </a:xfrm>
        </p:spPr>
        <p:txBody>
          <a:bodyPr/>
          <a:lstStyle/>
          <a:p>
            <a:fld id="{5048988D-49FE-46D4-B507-CE81D11841F0}" type="datetime1">
              <a:rPr lang="en-US" smtClean="0"/>
              <a:t>4/20/2026</a:t>
            </a:fld>
            <a:endParaRPr lang="en-US" dirty="0"/>
          </a:p>
        </p:txBody>
      </p:sp>
      <p:sp>
        <p:nvSpPr>
          <p:cNvPr id="6" name="Footer Placeholder 5"/>
          <p:cNvSpPr>
            <a:spLocks noGrp="1"/>
          </p:cNvSpPr>
          <p:nvPr>
            <p:ph type="ftr" sz="quarter" idx="11"/>
          </p:nvPr>
        </p:nvSpPr>
        <p:spPr>
          <a:xfrm>
            <a:off x="2103620" y="6375679"/>
            <a:ext cx="3482179" cy="345796"/>
          </a:xfrm>
        </p:spPr>
        <p:txBody>
          <a:bodyPr/>
          <a:lstStyle/>
          <a:p>
            <a:endParaRPr lang="en-US" dirty="0"/>
          </a:p>
        </p:txBody>
      </p:sp>
      <p:sp>
        <p:nvSpPr>
          <p:cNvPr id="7" name="Slide Number Placeholder 6"/>
          <p:cNvSpPr>
            <a:spLocks noGrp="1"/>
          </p:cNvSpPr>
          <p:nvPr>
            <p:ph type="sldNum" sz="quarter" idx="12"/>
          </p:nvPr>
        </p:nvSpPr>
        <p:spPr>
          <a:xfrm>
            <a:off x="5691014" y="6375679"/>
            <a:ext cx="1232456" cy="345796"/>
          </a:xfrm>
        </p:spPr>
        <p:txBody>
          <a:bodyPr/>
          <a:lstStyle/>
          <a:p>
            <a:fld id="{71766878-3199-4EAB-94E7-2D6D11070E14}" type="slidenum">
              <a:rPr lang="en-US" dirty="0"/>
              <a:t>‹#›</a:t>
            </a:fld>
            <a:endParaRPr lang="en-US" dirty="0"/>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65950" y="6375679"/>
            <a:ext cx="1232456" cy="348462"/>
          </a:xfrm>
        </p:spPr>
        <p:txBody>
          <a:bodyPr/>
          <a:lstStyle/>
          <a:p>
            <a:fld id="{C3AD5F3C-E7D1-47CF-9B56-98BA1F779CE1}" type="datetime1">
              <a:rPr lang="en-US" smtClean="0"/>
              <a:t>4/20/2026</a:t>
            </a:fld>
            <a:endParaRPr lang="en-US" dirty="0"/>
          </a:p>
        </p:txBody>
      </p:sp>
      <p:sp>
        <p:nvSpPr>
          <p:cNvPr id="6" name="Footer Placeholder 5"/>
          <p:cNvSpPr>
            <a:spLocks noGrp="1"/>
          </p:cNvSpPr>
          <p:nvPr>
            <p:ph type="ftr" sz="quarter" idx="11"/>
          </p:nvPr>
        </p:nvSpPr>
        <p:spPr>
          <a:xfrm>
            <a:off x="2103621" y="6375679"/>
            <a:ext cx="3482178" cy="345796"/>
          </a:xfrm>
        </p:spPr>
        <p:txBody>
          <a:bodyPr/>
          <a:lstStyle/>
          <a:p>
            <a:endParaRPr lang="en-US" dirty="0"/>
          </a:p>
        </p:txBody>
      </p:sp>
      <p:sp>
        <p:nvSpPr>
          <p:cNvPr id="7" name="Slide Number Placeholder 6"/>
          <p:cNvSpPr>
            <a:spLocks noGrp="1"/>
          </p:cNvSpPr>
          <p:nvPr>
            <p:ph type="sldNum" sz="quarter" idx="12"/>
          </p:nvPr>
        </p:nvSpPr>
        <p:spPr>
          <a:xfrm>
            <a:off x="5687568" y="6375679"/>
            <a:ext cx="1234440" cy="345796"/>
          </a:xfrm>
        </p:spPr>
        <p:txBody>
          <a:bodyPr/>
          <a:lstStyle/>
          <a:p>
            <a:fld id="{71766878-3199-4EAB-94E7-2D6D11070E14}"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80113EB9-F8D2-4880-8A7F-2DBB73160BFC}" type="datetime1">
              <a:rPr lang="en-US" smtClean="0"/>
              <a:t>4/20/2026</a:t>
            </a:fld>
            <a:endParaRPr lang="en-US" dirty="0"/>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71766878-3199-4EAB-94E7-2D6D11070E14}" type="slidenum">
              <a:rPr lang="en-US" dirty="0"/>
              <a:pPr/>
              <a:t>‹#›</a:t>
            </a:fld>
            <a:endParaRPr lang="en-US" dirty="0"/>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txBody>
          <a:bodyPr/>
          <a:lstStyle/>
          <a:p>
            <a:endParaRPr lang="en-US"/>
          </a:p>
        </p:txBody>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mailto:Onlinesupport@cbtravel.com" TargetMode="External"/><Relationship Id="rId2" Type="http://schemas.openxmlformats.org/officeDocument/2006/relationships/hyperlink" Target="https://urldefense.com/v3/__https:/airportal.cbtat.com/enroll/STATEOFLA__;!!CCC_mTA!-_wP8axGePzLuyKpcKN6cRMiKf3kRfmTGPc29K50ALfdABSiquUgLkPj3p1NJRty4uoXQidrz5F7os9IvN2RiN74SlnD4Q$" TargetMode="Externa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hyperlink" Target="https://allowances.state.gov/web920/per_diem.asp" TargetMode="External"/><Relationship Id="rId2" Type="http://schemas.openxmlformats.org/officeDocument/2006/relationships/hyperlink" Target="https://www.gsa.gov/travel/plan-book/per-diem-rates"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allowances.state.gov/content.asp?content_id=114&amp;menu_id=75" TargetMode="External"/><Relationship Id="rId2" Type="http://schemas.openxmlformats.org/officeDocument/2006/relationships/hyperlink" Target="https://allowances.state.gov/web920/per_diem.asp" TargetMode="Externa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hyperlink" Target="https://gram.edu/offices/infotech/teleworking/travel.php"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hyperlink" Target="http://www.mrscienceshow.com/2010/06/bring-us-your-burning-science-questions.html" TargetMode="External"/><Relationship Id="rId2" Type="http://schemas.openxmlformats.org/officeDocument/2006/relationships/image" Target="../media/image22.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mailto:travel@gram.edu"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15DEDD7-7B31-4EF1-B7C7-5AEE3208CC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 y="0"/>
            <a:ext cx="1219199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3242CC7A-3D6E-47A4-B9D1-860978459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66174" y="0"/>
            <a:ext cx="5282519" cy="6858000"/>
          </a:xfrm>
          <a:custGeom>
            <a:avLst/>
            <a:gdLst>
              <a:gd name="connsiteX0" fmla="*/ 189795 w 5282519"/>
              <a:gd name="connsiteY0" fmla="*/ 0 h 6858000"/>
              <a:gd name="connsiteX1" fmla="*/ 5282519 w 5282519"/>
              <a:gd name="connsiteY1" fmla="*/ 0 h 6858000"/>
              <a:gd name="connsiteX2" fmla="*/ 5282519 w 5282519"/>
              <a:gd name="connsiteY2" fmla="*/ 6858000 h 6858000"/>
              <a:gd name="connsiteX3" fmla="*/ 189795 w 5282519"/>
              <a:gd name="connsiteY3" fmla="*/ 6858000 h 6858000"/>
              <a:gd name="connsiteX4" fmla="*/ 184756 w 5282519"/>
              <a:gd name="connsiteY4" fmla="*/ 6791325 h 6858000"/>
              <a:gd name="connsiteX5" fmla="*/ 176358 w 5282519"/>
              <a:gd name="connsiteY5" fmla="*/ 6735762 h 6858000"/>
              <a:gd name="connsiteX6" fmla="*/ 166281 w 5282519"/>
              <a:gd name="connsiteY6" fmla="*/ 6683375 h 6858000"/>
              <a:gd name="connsiteX7" fmla="*/ 149485 w 5282519"/>
              <a:gd name="connsiteY7" fmla="*/ 6640512 h 6858000"/>
              <a:gd name="connsiteX8" fmla="*/ 132689 w 5282519"/>
              <a:gd name="connsiteY8" fmla="*/ 6597650 h 6858000"/>
              <a:gd name="connsiteX9" fmla="*/ 112534 w 5282519"/>
              <a:gd name="connsiteY9" fmla="*/ 6561137 h 6858000"/>
              <a:gd name="connsiteX10" fmla="*/ 92379 w 5282519"/>
              <a:gd name="connsiteY10" fmla="*/ 6523037 h 6858000"/>
              <a:gd name="connsiteX11" fmla="*/ 73903 w 5282519"/>
              <a:gd name="connsiteY11" fmla="*/ 6488112 h 6858000"/>
              <a:gd name="connsiteX12" fmla="*/ 55427 w 5282519"/>
              <a:gd name="connsiteY12" fmla="*/ 6448425 h 6858000"/>
              <a:gd name="connsiteX13" fmla="*/ 38632 w 5282519"/>
              <a:gd name="connsiteY13" fmla="*/ 6407150 h 6858000"/>
              <a:gd name="connsiteX14" fmla="*/ 23515 w 5282519"/>
              <a:gd name="connsiteY14" fmla="*/ 6361112 h 6858000"/>
              <a:gd name="connsiteX15" fmla="*/ 11758 w 5282519"/>
              <a:gd name="connsiteY15" fmla="*/ 6311900 h 6858000"/>
              <a:gd name="connsiteX16" fmla="*/ 3359 w 5282519"/>
              <a:gd name="connsiteY16" fmla="*/ 6251575 h 6858000"/>
              <a:gd name="connsiteX17" fmla="*/ 0 w 5282519"/>
              <a:gd name="connsiteY17" fmla="*/ 6183312 h 6858000"/>
              <a:gd name="connsiteX18" fmla="*/ 3359 w 5282519"/>
              <a:gd name="connsiteY18" fmla="*/ 6113462 h 6858000"/>
              <a:gd name="connsiteX19" fmla="*/ 11758 w 5282519"/>
              <a:gd name="connsiteY19" fmla="*/ 6056312 h 6858000"/>
              <a:gd name="connsiteX20" fmla="*/ 23515 w 5282519"/>
              <a:gd name="connsiteY20" fmla="*/ 6003925 h 6858000"/>
              <a:gd name="connsiteX21" fmla="*/ 38632 w 5282519"/>
              <a:gd name="connsiteY21" fmla="*/ 5956300 h 6858000"/>
              <a:gd name="connsiteX22" fmla="*/ 55427 w 5282519"/>
              <a:gd name="connsiteY22" fmla="*/ 5915025 h 6858000"/>
              <a:gd name="connsiteX23" fmla="*/ 75583 w 5282519"/>
              <a:gd name="connsiteY23" fmla="*/ 5876925 h 6858000"/>
              <a:gd name="connsiteX24" fmla="*/ 95738 w 5282519"/>
              <a:gd name="connsiteY24" fmla="*/ 5840412 h 6858000"/>
              <a:gd name="connsiteX25" fmla="*/ 115893 w 5282519"/>
              <a:gd name="connsiteY25" fmla="*/ 5802312 h 6858000"/>
              <a:gd name="connsiteX26" fmla="*/ 134368 w 5282519"/>
              <a:gd name="connsiteY26" fmla="*/ 5762625 h 6858000"/>
              <a:gd name="connsiteX27" fmla="*/ 152844 w 5282519"/>
              <a:gd name="connsiteY27" fmla="*/ 5721350 h 6858000"/>
              <a:gd name="connsiteX28" fmla="*/ 167960 w 5282519"/>
              <a:gd name="connsiteY28" fmla="*/ 5675312 h 6858000"/>
              <a:gd name="connsiteX29" fmla="*/ 178038 w 5282519"/>
              <a:gd name="connsiteY29" fmla="*/ 5622925 h 6858000"/>
              <a:gd name="connsiteX30" fmla="*/ 188115 w 5282519"/>
              <a:gd name="connsiteY30" fmla="*/ 5562600 h 6858000"/>
              <a:gd name="connsiteX31" fmla="*/ 189795 w 5282519"/>
              <a:gd name="connsiteY31" fmla="*/ 5494337 h 6858000"/>
              <a:gd name="connsiteX32" fmla="*/ 188115 w 5282519"/>
              <a:gd name="connsiteY32" fmla="*/ 5426075 h 6858000"/>
              <a:gd name="connsiteX33" fmla="*/ 178038 w 5282519"/>
              <a:gd name="connsiteY33" fmla="*/ 5365750 h 6858000"/>
              <a:gd name="connsiteX34" fmla="*/ 167960 w 5282519"/>
              <a:gd name="connsiteY34" fmla="*/ 5313362 h 6858000"/>
              <a:gd name="connsiteX35" fmla="*/ 152844 w 5282519"/>
              <a:gd name="connsiteY35" fmla="*/ 5268912 h 6858000"/>
              <a:gd name="connsiteX36" fmla="*/ 134368 w 5282519"/>
              <a:gd name="connsiteY36" fmla="*/ 5226050 h 6858000"/>
              <a:gd name="connsiteX37" fmla="*/ 115893 w 5282519"/>
              <a:gd name="connsiteY37" fmla="*/ 5186362 h 6858000"/>
              <a:gd name="connsiteX38" fmla="*/ 95738 w 5282519"/>
              <a:gd name="connsiteY38" fmla="*/ 5149850 h 6858000"/>
              <a:gd name="connsiteX39" fmla="*/ 75583 w 5282519"/>
              <a:gd name="connsiteY39" fmla="*/ 5114925 h 6858000"/>
              <a:gd name="connsiteX40" fmla="*/ 55427 w 5282519"/>
              <a:gd name="connsiteY40" fmla="*/ 5075237 h 6858000"/>
              <a:gd name="connsiteX41" fmla="*/ 38632 w 5282519"/>
              <a:gd name="connsiteY41" fmla="*/ 5033962 h 6858000"/>
              <a:gd name="connsiteX42" fmla="*/ 23515 w 5282519"/>
              <a:gd name="connsiteY42" fmla="*/ 4987925 h 6858000"/>
              <a:gd name="connsiteX43" fmla="*/ 11758 w 5282519"/>
              <a:gd name="connsiteY43" fmla="*/ 4935537 h 6858000"/>
              <a:gd name="connsiteX44" fmla="*/ 3359 w 5282519"/>
              <a:gd name="connsiteY44" fmla="*/ 4875212 h 6858000"/>
              <a:gd name="connsiteX45" fmla="*/ 0 w 5282519"/>
              <a:gd name="connsiteY45" fmla="*/ 4806950 h 6858000"/>
              <a:gd name="connsiteX46" fmla="*/ 3359 w 5282519"/>
              <a:gd name="connsiteY46" fmla="*/ 4738687 h 6858000"/>
              <a:gd name="connsiteX47" fmla="*/ 11758 w 5282519"/>
              <a:gd name="connsiteY47" fmla="*/ 4678362 h 6858000"/>
              <a:gd name="connsiteX48" fmla="*/ 23515 w 5282519"/>
              <a:gd name="connsiteY48" fmla="*/ 4625975 h 6858000"/>
              <a:gd name="connsiteX49" fmla="*/ 38632 w 5282519"/>
              <a:gd name="connsiteY49" fmla="*/ 4579937 h 6858000"/>
              <a:gd name="connsiteX50" fmla="*/ 55427 w 5282519"/>
              <a:gd name="connsiteY50" fmla="*/ 4537075 h 6858000"/>
              <a:gd name="connsiteX51" fmla="*/ 75583 w 5282519"/>
              <a:gd name="connsiteY51" fmla="*/ 4498975 h 6858000"/>
              <a:gd name="connsiteX52" fmla="*/ 115893 w 5282519"/>
              <a:gd name="connsiteY52" fmla="*/ 4424362 h 6858000"/>
              <a:gd name="connsiteX53" fmla="*/ 134368 w 5282519"/>
              <a:gd name="connsiteY53" fmla="*/ 4386262 h 6858000"/>
              <a:gd name="connsiteX54" fmla="*/ 152844 w 5282519"/>
              <a:gd name="connsiteY54" fmla="*/ 4343400 h 6858000"/>
              <a:gd name="connsiteX55" fmla="*/ 167960 w 5282519"/>
              <a:gd name="connsiteY55" fmla="*/ 4297362 h 6858000"/>
              <a:gd name="connsiteX56" fmla="*/ 178038 w 5282519"/>
              <a:gd name="connsiteY56" fmla="*/ 4244975 h 6858000"/>
              <a:gd name="connsiteX57" fmla="*/ 188115 w 5282519"/>
              <a:gd name="connsiteY57" fmla="*/ 4186237 h 6858000"/>
              <a:gd name="connsiteX58" fmla="*/ 189795 w 5282519"/>
              <a:gd name="connsiteY58" fmla="*/ 4116387 h 6858000"/>
              <a:gd name="connsiteX59" fmla="*/ 188115 w 5282519"/>
              <a:gd name="connsiteY59" fmla="*/ 4048125 h 6858000"/>
              <a:gd name="connsiteX60" fmla="*/ 178038 w 5282519"/>
              <a:gd name="connsiteY60" fmla="*/ 3987800 h 6858000"/>
              <a:gd name="connsiteX61" fmla="*/ 167960 w 5282519"/>
              <a:gd name="connsiteY61" fmla="*/ 3935412 h 6858000"/>
              <a:gd name="connsiteX62" fmla="*/ 152844 w 5282519"/>
              <a:gd name="connsiteY62" fmla="*/ 3890962 h 6858000"/>
              <a:gd name="connsiteX63" fmla="*/ 134368 w 5282519"/>
              <a:gd name="connsiteY63" fmla="*/ 3848100 h 6858000"/>
              <a:gd name="connsiteX64" fmla="*/ 115893 w 5282519"/>
              <a:gd name="connsiteY64" fmla="*/ 3811587 h 6858000"/>
              <a:gd name="connsiteX65" fmla="*/ 75583 w 5282519"/>
              <a:gd name="connsiteY65" fmla="*/ 3736975 h 6858000"/>
              <a:gd name="connsiteX66" fmla="*/ 55427 w 5282519"/>
              <a:gd name="connsiteY66" fmla="*/ 3697287 h 6858000"/>
              <a:gd name="connsiteX67" fmla="*/ 38632 w 5282519"/>
              <a:gd name="connsiteY67" fmla="*/ 3656012 h 6858000"/>
              <a:gd name="connsiteX68" fmla="*/ 23515 w 5282519"/>
              <a:gd name="connsiteY68" fmla="*/ 3609975 h 6858000"/>
              <a:gd name="connsiteX69" fmla="*/ 11758 w 5282519"/>
              <a:gd name="connsiteY69" fmla="*/ 3557587 h 6858000"/>
              <a:gd name="connsiteX70" fmla="*/ 3359 w 5282519"/>
              <a:gd name="connsiteY70" fmla="*/ 3497262 h 6858000"/>
              <a:gd name="connsiteX71" fmla="*/ 0 w 5282519"/>
              <a:gd name="connsiteY71" fmla="*/ 3427412 h 6858000"/>
              <a:gd name="connsiteX72" fmla="*/ 3359 w 5282519"/>
              <a:gd name="connsiteY72" fmla="*/ 3360737 h 6858000"/>
              <a:gd name="connsiteX73" fmla="*/ 11758 w 5282519"/>
              <a:gd name="connsiteY73" fmla="*/ 3300412 h 6858000"/>
              <a:gd name="connsiteX74" fmla="*/ 23515 w 5282519"/>
              <a:gd name="connsiteY74" fmla="*/ 3248025 h 6858000"/>
              <a:gd name="connsiteX75" fmla="*/ 38632 w 5282519"/>
              <a:gd name="connsiteY75" fmla="*/ 3201987 h 6858000"/>
              <a:gd name="connsiteX76" fmla="*/ 55427 w 5282519"/>
              <a:gd name="connsiteY76" fmla="*/ 3160712 h 6858000"/>
              <a:gd name="connsiteX77" fmla="*/ 75583 w 5282519"/>
              <a:gd name="connsiteY77" fmla="*/ 3121025 h 6858000"/>
              <a:gd name="connsiteX78" fmla="*/ 95738 w 5282519"/>
              <a:gd name="connsiteY78" fmla="*/ 3084512 h 6858000"/>
              <a:gd name="connsiteX79" fmla="*/ 115893 w 5282519"/>
              <a:gd name="connsiteY79" fmla="*/ 3046412 h 6858000"/>
              <a:gd name="connsiteX80" fmla="*/ 134368 w 5282519"/>
              <a:gd name="connsiteY80" fmla="*/ 3009900 h 6858000"/>
              <a:gd name="connsiteX81" fmla="*/ 152844 w 5282519"/>
              <a:gd name="connsiteY81" fmla="*/ 2967037 h 6858000"/>
              <a:gd name="connsiteX82" fmla="*/ 167960 w 5282519"/>
              <a:gd name="connsiteY82" fmla="*/ 2922587 h 6858000"/>
              <a:gd name="connsiteX83" fmla="*/ 178038 w 5282519"/>
              <a:gd name="connsiteY83" fmla="*/ 2868612 h 6858000"/>
              <a:gd name="connsiteX84" fmla="*/ 188115 w 5282519"/>
              <a:gd name="connsiteY84" fmla="*/ 2809875 h 6858000"/>
              <a:gd name="connsiteX85" fmla="*/ 189795 w 5282519"/>
              <a:gd name="connsiteY85" fmla="*/ 2741612 h 6858000"/>
              <a:gd name="connsiteX86" fmla="*/ 188115 w 5282519"/>
              <a:gd name="connsiteY86" fmla="*/ 2671762 h 6858000"/>
              <a:gd name="connsiteX87" fmla="*/ 178038 w 5282519"/>
              <a:gd name="connsiteY87" fmla="*/ 2613025 h 6858000"/>
              <a:gd name="connsiteX88" fmla="*/ 167960 w 5282519"/>
              <a:gd name="connsiteY88" fmla="*/ 2560637 h 6858000"/>
              <a:gd name="connsiteX89" fmla="*/ 152844 w 5282519"/>
              <a:gd name="connsiteY89" fmla="*/ 2513012 h 6858000"/>
              <a:gd name="connsiteX90" fmla="*/ 134368 w 5282519"/>
              <a:gd name="connsiteY90" fmla="*/ 2471737 h 6858000"/>
              <a:gd name="connsiteX91" fmla="*/ 115893 w 5282519"/>
              <a:gd name="connsiteY91" fmla="*/ 2433637 h 6858000"/>
              <a:gd name="connsiteX92" fmla="*/ 95738 w 5282519"/>
              <a:gd name="connsiteY92" fmla="*/ 2395537 h 6858000"/>
              <a:gd name="connsiteX93" fmla="*/ 75583 w 5282519"/>
              <a:gd name="connsiteY93" fmla="*/ 2359025 h 6858000"/>
              <a:gd name="connsiteX94" fmla="*/ 55427 w 5282519"/>
              <a:gd name="connsiteY94" fmla="*/ 2319337 h 6858000"/>
              <a:gd name="connsiteX95" fmla="*/ 38632 w 5282519"/>
              <a:gd name="connsiteY95" fmla="*/ 2278062 h 6858000"/>
              <a:gd name="connsiteX96" fmla="*/ 23515 w 5282519"/>
              <a:gd name="connsiteY96" fmla="*/ 2232025 h 6858000"/>
              <a:gd name="connsiteX97" fmla="*/ 11758 w 5282519"/>
              <a:gd name="connsiteY97" fmla="*/ 2179637 h 6858000"/>
              <a:gd name="connsiteX98" fmla="*/ 3359 w 5282519"/>
              <a:gd name="connsiteY98" fmla="*/ 2119312 h 6858000"/>
              <a:gd name="connsiteX99" fmla="*/ 0 w 5282519"/>
              <a:gd name="connsiteY99" fmla="*/ 2051050 h 6858000"/>
              <a:gd name="connsiteX100" fmla="*/ 3359 w 5282519"/>
              <a:gd name="connsiteY100" fmla="*/ 1982787 h 6858000"/>
              <a:gd name="connsiteX101" fmla="*/ 11758 w 5282519"/>
              <a:gd name="connsiteY101" fmla="*/ 1922462 h 6858000"/>
              <a:gd name="connsiteX102" fmla="*/ 23515 w 5282519"/>
              <a:gd name="connsiteY102" fmla="*/ 1870075 h 6858000"/>
              <a:gd name="connsiteX103" fmla="*/ 38632 w 5282519"/>
              <a:gd name="connsiteY103" fmla="*/ 1824037 h 6858000"/>
              <a:gd name="connsiteX104" fmla="*/ 55427 w 5282519"/>
              <a:gd name="connsiteY104" fmla="*/ 1782762 h 6858000"/>
              <a:gd name="connsiteX105" fmla="*/ 75583 w 5282519"/>
              <a:gd name="connsiteY105" fmla="*/ 1743075 h 6858000"/>
              <a:gd name="connsiteX106" fmla="*/ 95738 w 5282519"/>
              <a:gd name="connsiteY106" fmla="*/ 1708150 h 6858000"/>
              <a:gd name="connsiteX107" fmla="*/ 115893 w 5282519"/>
              <a:gd name="connsiteY107" fmla="*/ 1671637 h 6858000"/>
              <a:gd name="connsiteX108" fmla="*/ 134368 w 5282519"/>
              <a:gd name="connsiteY108" fmla="*/ 1631950 h 6858000"/>
              <a:gd name="connsiteX109" fmla="*/ 152844 w 5282519"/>
              <a:gd name="connsiteY109" fmla="*/ 1589087 h 6858000"/>
              <a:gd name="connsiteX110" fmla="*/ 167960 w 5282519"/>
              <a:gd name="connsiteY110" fmla="*/ 1544637 h 6858000"/>
              <a:gd name="connsiteX111" fmla="*/ 178038 w 5282519"/>
              <a:gd name="connsiteY111" fmla="*/ 1492250 h 6858000"/>
              <a:gd name="connsiteX112" fmla="*/ 188115 w 5282519"/>
              <a:gd name="connsiteY112" fmla="*/ 1431925 h 6858000"/>
              <a:gd name="connsiteX113" fmla="*/ 189795 w 5282519"/>
              <a:gd name="connsiteY113" fmla="*/ 1363662 h 6858000"/>
              <a:gd name="connsiteX114" fmla="*/ 188115 w 5282519"/>
              <a:gd name="connsiteY114" fmla="*/ 1295400 h 6858000"/>
              <a:gd name="connsiteX115" fmla="*/ 178038 w 5282519"/>
              <a:gd name="connsiteY115" fmla="*/ 1235075 h 6858000"/>
              <a:gd name="connsiteX116" fmla="*/ 167960 w 5282519"/>
              <a:gd name="connsiteY116" fmla="*/ 1182687 h 6858000"/>
              <a:gd name="connsiteX117" fmla="*/ 152844 w 5282519"/>
              <a:gd name="connsiteY117" fmla="*/ 1136650 h 6858000"/>
              <a:gd name="connsiteX118" fmla="*/ 134368 w 5282519"/>
              <a:gd name="connsiteY118" fmla="*/ 1095375 h 6858000"/>
              <a:gd name="connsiteX119" fmla="*/ 115893 w 5282519"/>
              <a:gd name="connsiteY119" fmla="*/ 1055687 h 6858000"/>
              <a:gd name="connsiteX120" fmla="*/ 95738 w 5282519"/>
              <a:gd name="connsiteY120" fmla="*/ 1017587 h 6858000"/>
              <a:gd name="connsiteX121" fmla="*/ 75583 w 5282519"/>
              <a:gd name="connsiteY121" fmla="*/ 981075 h 6858000"/>
              <a:gd name="connsiteX122" fmla="*/ 55427 w 5282519"/>
              <a:gd name="connsiteY122" fmla="*/ 942975 h 6858000"/>
              <a:gd name="connsiteX123" fmla="*/ 38632 w 5282519"/>
              <a:gd name="connsiteY123" fmla="*/ 901700 h 6858000"/>
              <a:gd name="connsiteX124" fmla="*/ 23515 w 5282519"/>
              <a:gd name="connsiteY124" fmla="*/ 854075 h 6858000"/>
              <a:gd name="connsiteX125" fmla="*/ 11758 w 5282519"/>
              <a:gd name="connsiteY125" fmla="*/ 801687 h 6858000"/>
              <a:gd name="connsiteX126" fmla="*/ 3359 w 5282519"/>
              <a:gd name="connsiteY126" fmla="*/ 744537 h 6858000"/>
              <a:gd name="connsiteX127" fmla="*/ 0 w 5282519"/>
              <a:gd name="connsiteY127" fmla="*/ 673100 h 6858000"/>
              <a:gd name="connsiteX128" fmla="*/ 3359 w 5282519"/>
              <a:gd name="connsiteY128" fmla="*/ 606425 h 6858000"/>
              <a:gd name="connsiteX129" fmla="*/ 11758 w 5282519"/>
              <a:gd name="connsiteY129" fmla="*/ 546100 h 6858000"/>
              <a:gd name="connsiteX130" fmla="*/ 23515 w 5282519"/>
              <a:gd name="connsiteY130" fmla="*/ 496887 h 6858000"/>
              <a:gd name="connsiteX131" fmla="*/ 38632 w 5282519"/>
              <a:gd name="connsiteY131" fmla="*/ 450850 h 6858000"/>
              <a:gd name="connsiteX132" fmla="*/ 55427 w 5282519"/>
              <a:gd name="connsiteY132" fmla="*/ 409575 h 6858000"/>
              <a:gd name="connsiteX133" fmla="*/ 73903 w 5282519"/>
              <a:gd name="connsiteY133" fmla="*/ 369887 h 6858000"/>
              <a:gd name="connsiteX134" fmla="*/ 92379 w 5282519"/>
              <a:gd name="connsiteY134" fmla="*/ 334962 h 6858000"/>
              <a:gd name="connsiteX135" fmla="*/ 112534 w 5282519"/>
              <a:gd name="connsiteY135" fmla="*/ 296862 h 6858000"/>
              <a:gd name="connsiteX136" fmla="*/ 132689 w 5282519"/>
              <a:gd name="connsiteY136" fmla="*/ 260350 h 6858000"/>
              <a:gd name="connsiteX137" fmla="*/ 149485 w 5282519"/>
              <a:gd name="connsiteY137" fmla="*/ 217487 h 6858000"/>
              <a:gd name="connsiteX138" fmla="*/ 166281 w 5282519"/>
              <a:gd name="connsiteY138" fmla="*/ 174625 h 6858000"/>
              <a:gd name="connsiteX139" fmla="*/ 176358 w 5282519"/>
              <a:gd name="connsiteY139" fmla="*/ 122237 h 6858000"/>
              <a:gd name="connsiteX140" fmla="*/ 184756 w 5282519"/>
              <a:gd name="connsiteY140" fmla="*/ 666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82519" h="6858000">
                <a:moveTo>
                  <a:pt x="189795" y="0"/>
                </a:moveTo>
                <a:lnTo>
                  <a:pt x="5282519" y="0"/>
                </a:lnTo>
                <a:lnTo>
                  <a:pt x="5282519" y="6858000"/>
                </a:lnTo>
                <a:lnTo>
                  <a:pt x="189795" y="6858000"/>
                </a:lnTo>
                <a:lnTo>
                  <a:pt x="184756" y="6791325"/>
                </a:lnTo>
                <a:lnTo>
                  <a:pt x="176358" y="6735762"/>
                </a:lnTo>
                <a:lnTo>
                  <a:pt x="166281" y="6683375"/>
                </a:lnTo>
                <a:lnTo>
                  <a:pt x="149485" y="6640512"/>
                </a:lnTo>
                <a:lnTo>
                  <a:pt x="132689" y="6597650"/>
                </a:lnTo>
                <a:lnTo>
                  <a:pt x="112534" y="6561137"/>
                </a:lnTo>
                <a:lnTo>
                  <a:pt x="92379" y="6523037"/>
                </a:lnTo>
                <a:lnTo>
                  <a:pt x="73903" y="6488112"/>
                </a:lnTo>
                <a:lnTo>
                  <a:pt x="55427" y="6448425"/>
                </a:lnTo>
                <a:lnTo>
                  <a:pt x="38632" y="6407150"/>
                </a:lnTo>
                <a:lnTo>
                  <a:pt x="23515" y="6361112"/>
                </a:lnTo>
                <a:lnTo>
                  <a:pt x="11758" y="6311900"/>
                </a:lnTo>
                <a:lnTo>
                  <a:pt x="3359" y="6251575"/>
                </a:lnTo>
                <a:lnTo>
                  <a:pt x="0" y="6183312"/>
                </a:lnTo>
                <a:lnTo>
                  <a:pt x="3359" y="6113462"/>
                </a:lnTo>
                <a:lnTo>
                  <a:pt x="11758" y="6056312"/>
                </a:lnTo>
                <a:lnTo>
                  <a:pt x="23515" y="6003925"/>
                </a:lnTo>
                <a:lnTo>
                  <a:pt x="38632" y="5956300"/>
                </a:lnTo>
                <a:lnTo>
                  <a:pt x="55427" y="5915025"/>
                </a:lnTo>
                <a:lnTo>
                  <a:pt x="75583" y="5876925"/>
                </a:lnTo>
                <a:lnTo>
                  <a:pt x="95738" y="5840412"/>
                </a:lnTo>
                <a:lnTo>
                  <a:pt x="115893" y="5802312"/>
                </a:lnTo>
                <a:lnTo>
                  <a:pt x="134368" y="5762625"/>
                </a:lnTo>
                <a:lnTo>
                  <a:pt x="152844" y="5721350"/>
                </a:lnTo>
                <a:lnTo>
                  <a:pt x="167960" y="5675312"/>
                </a:lnTo>
                <a:lnTo>
                  <a:pt x="178038" y="5622925"/>
                </a:lnTo>
                <a:lnTo>
                  <a:pt x="188115" y="5562600"/>
                </a:lnTo>
                <a:lnTo>
                  <a:pt x="189795" y="5494337"/>
                </a:lnTo>
                <a:lnTo>
                  <a:pt x="188115" y="5426075"/>
                </a:lnTo>
                <a:lnTo>
                  <a:pt x="178038" y="5365750"/>
                </a:lnTo>
                <a:lnTo>
                  <a:pt x="167960" y="5313362"/>
                </a:lnTo>
                <a:lnTo>
                  <a:pt x="152844" y="5268912"/>
                </a:lnTo>
                <a:lnTo>
                  <a:pt x="134368" y="5226050"/>
                </a:lnTo>
                <a:lnTo>
                  <a:pt x="115893" y="5186362"/>
                </a:lnTo>
                <a:lnTo>
                  <a:pt x="95738" y="5149850"/>
                </a:lnTo>
                <a:lnTo>
                  <a:pt x="75583" y="5114925"/>
                </a:lnTo>
                <a:lnTo>
                  <a:pt x="55427" y="5075237"/>
                </a:lnTo>
                <a:lnTo>
                  <a:pt x="38632" y="5033962"/>
                </a:lnTo>
                <a:lnTo>
                  <a:pt x="23515" y="4987925"/>
                </a:lnTo>
                <a:lnTo>
                  <a:pt x="11758" y="4935537"/>
                </a:lnTo>
                <a:lnTo>
                  <a:pt x="3359" y="4875212"/>
                </a:lnTo>
                <a:lnTo>
                  <a:pt x="0" y="4806950"/>
                </a:lnTo>
                <a:lnTo>
                  <a:pt x="3359" y="4738687"/>
                </a:lnTo>
                <a:lnTo>
                  <a:pt x="11758" y="4678362"/>
                </a:lnTo>
                <a:lnTo>
                  <a:pt x="23515" y="4625975"/>
                </a:lnTo>
                <a:lnTo>
                  <a:pt x="38632" y="4579937"/>
                </a:lnTo>
                <a:lnTo>
                  <a:pt x="55427" y="4537075"/>
                </a:lnTo>
                <a:lnTo>
                  <a:pt x="75583" y="4498975"/>
                </a:lnTo>
                <a:lnTo>
                  <a:pt x="115893" y="4424362"/>
                </a:lnTo>
                <a:lnTo>
                  <a:pt x="134368" y="4386262"/>
                </a:lnTo>
                <a:lnTo>
                  <a:pt x="152844" y="4343400"/>
                </a:lnTo>
                <a:lnTo>
                  <a:pt x="167960" y="4297362"/>
                </a:lnTo>
                <a:lnTo>
                  <a:pt x="178038" y="4244975"/>
                </a:lnTo>
                <a:lnTo>
                  <a:pt x="188115" y="4186237"/>
                </a:lnTo>
                <a:lnTo>
                  <a:pt x="189795" y="4116387"/>
                </a:lnTo>
                <a:lnTo>
                  <a:pt x="188115" y="4048125"/>
                </a:lnTo>
                <a:lnTo>
                  <a:pt x="178038" y="3987800"/>
                </a:lnTo>
                <a:lnTo>
                  <a:pt x="167960" y="3935412"/>
                </a:lnTo>
                <a:lnTo>
                  <a:pt x="152844" y="3890962"/>
                </a:lnTo>
                <a:lnTo>
                  <a:pt x="134368" y="3848100"/>
                </a:lnTo>
                <a:lnTo>
                  <a:pt x="115893" y="3811587"/>
                </a:lnTo>
                <a:lnTo>
                  <a:pt x="75583" y="3736975"/>
                </a:lnTo>
                <a:lnTo>
                  <a:pt x="55427" y="3697287"/>
                </a:lnTo>
                <a:lnTo>
                  <a:pt x="38632" y="3656012"/>
                </a:lnTo>
                <a:lnTo>
                  <a:pt x="23515" y="3609975"/>
                </a:lnTo>
                <a:lnTo>
                  <a:pt x="11758" y="3557587"/>
                </a:lnTo>
                <a:lnTo>
                  <a:pt x="3359" y="3497262"/>
                </a:lnTo>
                <a:lnTo>
                  <a:pt x="0" y="3427412"/>
                </a:lnTo>
                <a:lnTo>
                  <a:pt x="3359" y="3360737"/>
                </a:lnTo>
                <a:lnTo>
                  <a:pt x="11758" y="3300412"/>
                </a:lnTo>
                <a:lnTo>
                  <a:pt x="23515" y="3248025"/>
                </a:lnTo>
                <a:lnTo>
                  <a:pt x="38632" y="3201987"/>
                </a:lnTo>
                <a:lnTo>
                  <a:pt x="55427" y="3160712"/>
                </a:lnTo>
                <a:lnTo>
                  <a:pt x="75583" y="3121025"/>
                </a:lnTo>
                <a:lnTo>
                  <a:pt x="95738" y="3084512"/>
                </a:lnTo>
                <a:lnTo>
                  <a:pt x="115893" y="3046412"/>
                </a:lnTo>
                <a:lnTo>
                  <a:pt x="134368" y="3009900"/>
                </a:lnTo>
                <a:lnTo>
                  <a:pt x="152844" y="2967037"/>
                </a:lnTo>
                <a:lnTo>
                  <a:pt x="167960" y="2922587"/>
                </a:lnTo>
                <a:lnTo>
                  <a:pt x="178038" y="2868612"/>
                </a:lnTo>
                <a:lnTo>
                  <a:pt x="188115" y="2809875"/>
                </a:lnTo>
                <a:lnTo>
                  <a:pt x="189795" y="2741612"/>
                </a:lnTo>
                <a:lnTo>
                  <a:pt x="188115" y="2671762"/>
                </a:lnTo>
                <a:lnTo>
                  <a:pt x="178038" y="2613025"/>
                </a:lnTo>
                <a:lnTo>
                  <a:pt x="167960" y="2560637"/>
                </a:lnTo>
                <a:lnTo>
                  <a:pt x="152844" y="2513012"/>
                </a:lnTo>
                <a:lnTo>
                  <a:pt x="134368" y="2471737"/>
                </a:lnTo>
                <a:lnTo>
                  <a:pt x="115893" y="2433637"/>
                </a:lnTo>
                <a:lnTo>
                  <a:pt x="95738" y="2395537"/>
                </a:lnTo>
                <a:lnTo>
                  <a:pt x="75583" y="2359025"/>
                </a:lnTo>
                <a:lnTo>
                  <a:pt x="55427" y="2319337"/>
                </a:lnTo>
                <a:lnTo>
                  <a:pt x="38632" y="2278062"/>
                </a:lnTo>
                <a:lnTo>
                  <a:pt x="23515" y="2232025"/>
                </a:lnTo>
                <a:lnTo>
                  <a:pt x="11758" y="2179637"/>
                </a:lnTo>
                <a:lnTo>
                  <a:pt x="3359" y="2119312"/>
                </a:lnTo>
                <a:lnTo>
                  <a:pt x="0" y="2051050"/>
                </a:lnTo>
                <a:lnTo>
                  <a:pt x="3359" y="1982787"/>
                </a:lnTo>
                <a:lnTo>
                  <a:pt x="11758" y="1922462"/>
                </a:lnTo>
                <a:lnTo>
                  <a:pt x="23515" y="1870075"/>
                </a:lnTo>
                <a:lnTo>
                  <a:pt x="38632" y="1824037"/>
                </a:lnTo>
                <a:lnTo>
                  <a:pt x="55427" y="1782762"/>
                </a:lnTo>
                <a:lnTo>
                  <a:pt x="75583" y="1743075"/>
                </a:lnTo>
                <a:lnTo>
                  <a:pt x="95738" y="1708150"/>
                </a:lnTo>
                <a:lnTo>
                  <a:pt x="115893" y="1671637"/>
                </a:lnTo>
                <a:lnTo>
                  <a:pt x="134368" y="1631950"/>
                </a:lnTo>
                <a:lnTo>
                  <a:pt x="152844" y="1589087"/>
                </a:lnTo>
                <a:lnTo>
                  <a:pt x="167960" y="1544637"/>
                </a:lnTo>
                <a:lnTo>
                  <a:pt x="178038" y="1492250"/>
                </a:lnTo>
                <a:lnTo>
                  <a:pt x="188115" y="1431925"/>
                </a:lnTo>
                <a:lnTo>
                  <a:pt x="189795" y="1363662"/>
                </a:lnTo>
                <a:lnTo>
                  <a:pt x="188115" y="1295400"/>
                </a:lnTo>
                <a:lnTo>
                  <a:pt x="178038" y="1235075"/>
                </a:lnTo>
                <a:lnTo>
                  <a:pt x="167960" y="1182687"/>
                </a:lnTo>
                <a:lnTo>
                  <a:pt x="152844" y="1136650"/>
                </a:lnTo>
                <a:lnTo>
                  <a:pt x="134368" y="1095375"/>
                </a:lnTo>
                <a:lnTo>
                  <a:pt x="115893" y="1055687"/>
                </a:lnTo>
                <a:lnTo>
                  <a:pt x="95738" y="1017587"/>
                </a:lnTo>
                <a:lnTo>
                  <a:pt x="75583" y="981075"/>
                </a:lnTo>
                <a:lnTo>
                  <a:pt x="55427" y="942975"/>
                </a:lnTo>
                <a:lnTo>
                  <a:pt x="38632" y="901700"/>
                </a:lnTo>
                <a:lnTo>
                  <a:pt x="23515" y="854075"/>
                </a:lnTo>
                <a:lnTo>
                  <a:pt x="11758" y="801687"/>
                </a:lnTo>
                <a:lnTo>
                  <a:pt x="3359" y="744537"/>
                </a:lnTo>
                <a:lnTo>
                  <a:pt x="0" y="673100"/>
                </a:lnTo>
                <a:lnTo>
                  <a:pt x="3359" y="606425"/>
                </a:lnTo>
                <a:lnTo>
                  <a:pt x="11758" y="546100"/>
                </a:lnTo>
                <a:lnTo>
                  <a:pt x="23515" y="496887"/>
                </a:lnTo>
                <a:lnTo>
                  <a:pt x="38632" y="450850"/>
                </a:lnTo>
                <a:lnTo>
                  <a:pt x="55427" y="409575"/>
                </a:lnTo>
                <a:lnTo>
                  <a:pt x="73903" y="369887"/>
                </a:lnTo>
                <a:lnTo>
                  <a:pt x="92379" y="334962"/>
                </a:lnTo>
                <a:lnTo>
                  <a:pt x="112534" y="296862"/>
                </a:lnTo>
                <a:lnTo>
                  <a:pt x="132689" y="260350"/>
                </a:lnTo>
                <a:lnTo>
                  <a:pt x="149485" y="217487"/>
                </a:lnTo>
                <a:lnTo>
                  <a:pt x="166281" y="174625"/>
                </a:lnTo>
                <a:lnTo>
                  <a:pt x="176358" y="122237"/>
                </a:lnTo>
                <a:lnTo>
                  <a:pt x="184756" y="66675"/>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Rectangle 7">
            <a:extLst>
              <a:ext uri="{FF2B5EF4-FFF2-40B4-BE49-F238E27FC236}">
                <a16:creationId xmlns:a16="http://schemas.microsoft.com/office/drawing/2014/main" id="{F6047FBE-3FFF-48BB-8839-326A02879150}"/>
              </a:ext>
              <a:ext uri="{C183D7F6-B498-43B3-948B-1728B52AA6E4}">
                <adec:decorative xmlns:adec="http://schemas.microsoft.com/office/drawing/2017/decorative" val="1"/>
              </a:ext>
            </a:extLst>
          </p:cNvPr>
          <p:cNvSpPr/>
          <p:nvPr/>
        </p:nvSpPr>
        <p:spPr>
          <a:xfrm>
            <a:off x="-2" y="-2"/>
            <a:ext cx="12204060" cy="6858002"/>
          </a:xfrm>
          <a:prstGeom prst="rect">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2">
            <a:extLst>
              <a:ext uri="{FF2B5EF4-FFF2-40B4-BE49-F238E27FC236}">
                <a16:creationId xmlns:a16="http://schemas.microsoft.com/office/drawing/2014/main" id="{D5280867-634E-456E-AD17-7EB3770956A1}"/>
              </a:ext>
              <a:ext uri="{C183D7F6-B498-43B3-948B-1728B52AA6E4}">
                <adec:decorative xmlns:adec="http://schemas.microsoft.com/office/drawing/2017/decorative" val="1"/>
              </a:ext>
            </a:extLst>
          </p:cNvPr>
          <p:cNvSpPr>
            <a:spLocks/>
          </p:cNvSpPr>
          <p:nvPr/>
        </p:nvSpPr>
        <p:spPr>
          <a:xfrm>
            <a:off x="-3"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dpi="0" rotWithShape="1">
            <a:blip r:embed="rId2">
              <a:alphaModFix amt="30000"/>
            </a:blip>
            <a:srcRect/>
            <a:stretch>
              <a:fillRect l="-11469" t="-12662" r="-55905" b="-85831"/>
            </a:stretch>
          </a:blipFill>
        </p:spPr>
        <p:txBody>
          <a:bodyPr/>
          <a:lstStyle/>
          <a:p>
            <a:endParaRPr lang="en-US" sz="1200"/>
          </a:p>
        </p:txBody>
      </p:sp>
      <p:sp>
        <p:nvSpPr>
          <p:cNvPr id="16" name="TextBox 2">
            <a:extLst>
              <a:ext uri="{FF2B5EF4-FFF2-40B4-BE49-F238E27FC236}">
                <a16:creationId xmlns:a16="http://schemas.microsoft.com/office/drawing/2014/main" id="{8583E494-CB16-4047-9D49-B77BB058AC8F}"/>
              </a:ext>
            </a:extLst>
          </p:cNvPr>
          <p:cNvSpPr txBox="1"/>
          <p:nvPr/>
        </p:nvSpPr>
        <p:spPr>
          <a:xfrm>
            <a:off x="1216317" y="2504760"/>
            <a:ext cx="10188592" cy="2215991"/>
          </a:xfrm>
          <a:prstGeom prst="rect">
            <a:avLst/>
          </a:prstGeom>
        </p:spPr>
        <p:txBody>
          <a:bodyPr wrap="square" lIns="0" tIns="0" rIns="0" bIns="0" rtlCol="0" anchor="t">
            <a:spAutoFit/>
          </a:bodyPr>
          <a:lstStyle/>
          <a:p>
            <a:r>
              <a:rPr lang="en-US" sz="7200" b="1" spc="-150" dirty="0">
                <a:solidFill>
                  <a:srgbClr val="E0AA0F"/>
                </a:solidFill>
                <a:latin typeface="Arial"/>
                <a:cs typeface="Arial"/>
              </a:rPr>
              <a:t>STATE TRAVEL</a:t>
            </a:r>
          </a:p>
          <a:p>
            <a:r>
              <a:rPr lang="en-US" sz="7200" b="1" spc="-150" dirty="0">
                <a:solidFill>
                  <a:srgbClr val="E0AA0F"/>
                </a:solidFill>
                <a:latin typeface="Arial"/>
                <a:cs typeface="Arial"/>
              </a:rPr>
              <a:t>TRAINING</a:t>
            </a:r>
            <a:endParaRPr lang="en-US" dirty="0"/>
          </a:p>
        </p:txBody>
      </p:sp>
      <p:pic>
        <p:nvPicPr>
          <p:cNvPr id="17" name="Picture 16" descr="Logo">
            <a:extLst>
              <a:ext uri="{FF2B5EF4-FFF2-40B4-BE49-F238E27FC236}">
                <a16:creationId xmlns:a16="http://schemas.microsoft.com/office/drawing/2014/main" id="{82C366F0-7924-4ABA-B8EB-715DF2B023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58429" y="5599300"/>
            <a:ext cx="3155612" cy="777301"/>
          </a:xfrm>
          <a:prstGeom prst="rect">
            <a:avLst/>
          </a:prstGeom>
        </p:spPr>
      </p:pic>
      <p:sp>
        <p:nvSpPr>
          <p:cNvPr id="18" name="Freeform 8">
            <a:extLst>
              <a:ext uri="{FF2B5EF4-FFF2-40B4-BE49-F238E27FC236}">
                <a16:creationId xmlns:a16="http://schemas.microsoft.com/office/drawing/2014/main" id="{69E844DD-96E6-48C2-A435-1FC8F4D9EE70}"/>
              </a:ext>
              <a:ext uri="{C183D7F6-B498-43B3-948B-1728B52AA6E4}">
                <adec:decorative xmlns:adec="http://schemas.microsoft.com/office/drawing/2017/decorative" val="1"/>
              </a:ext>
            </a:extLst>
          </p:cNvPr>
          <p:cNvSpPr/>
          <p:nvPr/>
        </p:nvSpPr>
        <p:spPr>
          <a:xfrm rot="5400000">
            <a:off x="-1297753" y="4713509"/>
            <a:ext cx="4161454" cy="127531"/>
          </a:xfrm>
          <a:custGeom>
            <a:avLst/>
            <a:gdLst/>
            <a:ahLst/>
            <a:cxnLst/>
            <a:rect l="l" t="t" r="r" b="b"/>
            <a:pathLst>
              <a:path w="4630405" h="69850">
                <a:moveTo>
                  <a:pt x="4339575" y="0"/>
                </a:moveTo>
                <a:lnTo>
                  <a:pt x="0" y="0"/>
                </a:lnTo>
                <a:lnTo>
                  <a:pt x="0" y="69850"/>
                </a:lnTo>
                <a:lnTo>
                  <a:pt x="4630405" y="69850"/>
                </a:lnTo>
                <a:lnTo>
                  <a:pt x="4630405" y="0"/>
                </a:lnTo>
                <a:close/>
              </a:path>
            </a:pathLst>
          </a:custGeom>
          <a:solidFill>
            <a:schemeClr val="tx1">
              <a:lumMod val="50000"/>
              <a:lumOff val="50000"/>
            </a:schemeClr>
          </a:solidFill>
          <a:ln>
            <a:noFill/>
          </a:ln>
        </p:spPr>
        <p:txBody>
          <a:bodyPr/>
          <a:lstStyle/>
          <a:p>
            <a:endParaRPr lang="en-US"/>
          </a:p>
        </p:txBody>
      </p:sp>
      <p:sp>
        <p:nvSpPr>
          <p:cNvPr id="19" name="Subtitle 4">
            <a:extLst>
              <a:ext uri="{FF2B5EF4-FFF2-40B4-BE49-F238E27FC236}">
                <a16:creationId xmlns:a16="http://schemas.microsoft.com/office/drawing/2014/main" id="{16ED9B89-E4FC-4F32-8C6A-43C2CED6DE5B}"/>
              </a:ext>
            </a:extLst>
          </p:cNvPr>
          <p:cNvSpPr txBox="1">
            <a:spLocks/>
          </p:cNvSpPr>
          <p:nvPr/>
        </p:nvSpPr>
        <p:spPr>
          <a:xfrm>
            <a:off x="1102017" y="5299608"/>
            <a:ext cx="9440034" cy="1049867"/>
          </a:xfrm>
          <a:prstGeom prst="rect">
            <a:avLst/>
          </a:prstGeom>
        </p:spPr>
        <p:txBody>
          <a:bodyPr lIns="91440" tIns="45720" rIns="91440" bIns="45720" anchor="t"/>
          <a:lst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marL="36830" indent="0">
              <a:buNone/>
            </a:pPr>
            <a:r>
              <a:rPr lang="en-US" sz="3600" b="1" dirty="0">
                <a:solidFill>
                  <a:schemeClr val="bg1"/>
                </a:solidFill>
                <a:effectLst/>
                <a:latin typeface="Arial"/>
                <a:cs typeface="Arial"/>
              </a:rPr>
              <a:t>APRIL 21, 2026</a:t>
            </a:r>
            <a:endParaRPr lang="en-US" dirty="0">
              <a:solidFill>
                <a:schemeClr val="bg1"/>
              </a:solidFill>
              <a:effectLst/>
              <a:latin typeface="Arial"/>
              <a:cs typeface="Arial"/>
            </a:endParaRPr>
          </a:p>
        </p:txBody>
      </p:sp>
      <p:sp>
        <p:nvSpPr>
          <p:cNvPr id="2" name="Title 1">
            <a:extLst>
              <a:ext uri="{FF2B5EF4-FFF2-40B4-BE49-F238E27FC236}">
                <a16:creationId xmlns:a16="http://schemas.microsoft.com/office/drawing/2014/main" id="{92F17C93-B30E-ED87-21AF-8E1E9392628F}"/>
              </a:ext>
            </a:extLst>
          </p:cNvPr>
          <p:cNvSpPr>
            <a:spLocks noGrp="1"/>
          </p:cNvSpPr>
          <p:nvPr>
            <p:ph type="ctrTitle"/>
          </p:nvPr>
        </p:nvSpPr>
        <p:spPr>
          <a:xfrm>
            <a:off x="1078523" y="-4394988"/>
            <a:ext cx="10318418" cy="4394988"/>
          </a:xfrm>
        </p:spPr>
        <p:txBody>
          <a:bodyPr vert="horz" lIns="91440" tIns="45720" rIns="91440" bIns="45720" rtlCol="0" anchor="b">
            <a:noAutofit/>
          </a:bodyPr>
          <a:lstStyle/>
          <a:p>
            <a:r>
              <a:rPr lang="en-US" dirty="0"/>
              <a:t>State Travel Training (Updated April 21, 2026)</a:t>
            </a:r>
          </a:p>
        </p:txBody>
      </p:sp>
    </p:spTree>
    <p:extLst>
      <p:ext uri="{BB962C8B-B14F-4D97-AF65-F5344CB8AC3E}">
        <p14:creationId xmlns:p14="http://schemas.microsoft.com/office/powerpoint/2010/main" val="27182793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0944" y="102985"/>
            <a:ext cx="10178322" cy="853748"/>
          </a:xfrm>
        </p:spPr>
        <p:txBody>
          <a:bodyPr/>
          <a:lstStyle/>
          <a:p>
            <a:pPr algn="ctr"/>
            <a:r>
              <a:rPr lang="en-US" dirty="0"/>
              <a:t>Before you start checklist</a:t>
            </a:r>
          </a:p>
        </p:txBody>
      </p:sp>
      <p:sp>
        <p:nvSpPr>
          <p:cNvPr id="5" name="Content Placeholder 4">
            <a:extLst>
              <a:ext uri="{FF2B5EF4-FFF2-40B4-BE49-F238E27FC236}">
                <a16:creationId xmlns:a16="http://schemas.microsoft.com/office/drawing/2014/main" id="{F52A9915-131D-495C-BDC9-B37D80C1B445}"/>
              </a:ext>
            </a:extLst>
          </p:cNvPr>
          <p:cNvSpPr>
            <a:spLocks noGrp="1"/>
          </p:cNvSpPr>
          <p:nvPr>
            <p:ph idx="1"/>
          </p:nvPr>
        </p:nvSpPr>
        <p:spPr>
          <a:xfrm>
            <a:off x="4775198" y="804333"/>
            <a:ext cx="6451602" cy="6053667"/>
          </a:xfrm>
        </p:spPr>
        <p:txBody>
          <a:bodyPr>
            <a:normAutofit fontScale="70000" lnSpcReduction="20000"/>
          </a:bodyPr>
          <a:lstStyle/>
          <a:p>
            <a:pPr marL="457200" indent="-457200">
              <a:buFont typeface="+mj-lt"/>
              <a:buAutoNum type="arabicParenR"/>
            </a:pPr>
            <a:r>
              <a:rPr lang="en-US" dirty="0">
                <a:solidFill>
                  <a:schemeClr val="tx1"/>
                </a:solidFill>
              </a:rPr>
              <a:t>Screenshot of the approved encumbrance</a:t>
            </a:r>
          </a:p>
          <a:p>
            <a:pPr marL="457200" indent="-457200">
              <a:buFont typeface="+mj-lt"/>
              <a:buAutoNum type="arabicParenR"/>
            </a:pPr>
            <a:r>
              <a:rPr lang="en-US" dirty="0">
                <a:solidFill>
                  <a:schemeClr val="tx1"/>
                </a:solidFill>
              </a:rPr>
              <a:t>Travel Authorization</a:t>
            </a:r>
          </a:p>
          <a:p>
            <a:pPr marL="457200" indent="-457200">
              <a:buFont typeface="+mj-lt"/>
              <a:buAutoNum type="arabicParenR"/>
            </a:pPr>
            <a:r>
              <a:rPr lang="en-US" dirty="0">
                <a:solidFill>
                  <a:schemeClr val="tx1"/>
                </a:solidFill>
              </a:rPr>
              <a:t>Payroll Deduction Form</a:t>
            </a:r>
          </a:p>
          <a:p>
            <a:pPr marL="457200" indent="-457200">
              <a:buFont typeface="+mj-lt"/>
              <a:buAutoNum type="arabicParenR"/>
            </a:pPr>
            <a:r>
              <a:rPr lang="en-US" dirty="0">
                <a:solidFill>
                  <a:schemeClr val="tx1"/>
                </a:solidFill>
              </a:rPr>
              <a:t>Purpose of travel documentation </a:t>
            </a:r>
          </a:p>
          <a:p>
            <a:pPr marL="457200" indent="-457200">
              <a:buFont typeface="+mj-lt"/>
              <a:buAutoNum type="arabicParenR"/>
            </a:pPr>
            <a:r>
              <a:rPr lang="en-US" dirty="0">
                <a:solidFill>
                  <a:schemeClr val="tx1"/>
                </a:solidFill>
              </a:rPr>
              <a:t>Conference Agenda/Flyer</a:t>
            </a:r>
          </a:p>
          <a:p>
            <a:pPr marL="457200" indent="-457200">
              <a:buFont typeface="+mj-lt"/>
              <a:buAutoNum type="arabicParenR"/>
            </a:pPr>
            <a:r>
              <a:rPr lang="en-US" dirty="0">
                <a:solidFill>
                  <a:schemeClr val="tx1"/>
                </a:solidFill>
              </a:rPr>
              <a:t>Lodging</a:t>
            </a:r>
          </a:p>
          <a:p>
            <a:pPr marL="914400" lvl="1" indent="-457200">
              <a:buFont typeface="+mj-lt"/>
              <a:buAutoNum type="arabicParenR"/>
            </a:pPr>
            <a:r>
              <a:rPr lang="en-US" dirty="0">
                <a:solidFill>
                  <a:schemeClr val="tx1"/>
                </a:solidFill>
              </a:rPr>
              <a:t>Hotel Reservation with confirmation number</a:t>
            </a:r>
          </a:p>
          <a:p>
            <a:pPr marL="914400" lvl="1" indent="-457200">
              <a:buFont typeface="+mj-lt"/>
              <a:buAutoNum type="arabicParenR"/>
            </a:pPr>
            <a:r>
              <a:rPr lang="en-US" dirty="0">
                <a:solidFill>
                  <a:schemeClr val="tx1"/>
                </a:solidFill>
              </a:rPr>
              <a:t>GSA Rate for the destination</a:t>
            </a:r>
          </a:p>
          <a:p>
            <a:pPr marL="914400" lvl="1" indent="-457200">
              <a:buFont typeface="+mj-lt"/>
              <a:buAutoNum type="arabicParenR"/>
            </a:pPr>
            <a:r>
              <a:rPr lang="en-US" dirty="0">
                <a:solidFill>
                  <a:schemeClr val="tx1"/>
                </a:solidFill>
              </a:rPr>
              <a:t>Rooming List for Group Travel</a:t>
            </a:r>
          </a:p>
          <a:p>
            <a:pPr marL="914400" lvl="1" indent="-457200">
              <a:buFont typeface="+mj-lt"/>
              <a:buAutoNum type="arabicParenR"/>
            </a:pPr>
            <a:r>
              <a:rPr lang="en-US" dirty="0">
                <a:solidFill>
                  <a:schemeClr val="tx1"/>
                </a:solidFill>
              </a:rPr>
              <a:t>Hotel Contract for Athletics</a:t>
            </a:r>
          </a:p>
          <a:p>
            <a:pPr marL="914400" lvl="1" indent="-457200">
              <a:buFont typeface="+mj-lt"/>
              <a:buAutoNum type="arabicParenR"/>
            </a:pPr>
            <a:r>
              <a:rPr lang="en-US" dirty="0">
                <a:solidFill>
                  <a:schemeClr val="tx1"/>
                </a:solidFill>
              </a:rPr>
              <a:t>Proof of Conference Hotel</a:t>
            </a:r>
          </a:p>
          <a:p>
            <a:pPr marL="457200" indent="-457200">
              <a:buFont typeface="+mj-lt"/>
              <a:buAutoNum type="arabicParenR"/>
            </a:pPr>
            <a:r>
              <a:rPr lang="en-US" dirty="0">
                <a:solidFill>
                  <a:schemeClr val="tx1"/>
                </a:solidFill>
              </a:rPr>
              <a:t>Car Rental </a:t>
            </a:r>
          </a:p>
          <a:p>
            <a:pPr marL="914400" lvl="1" indent="-457200">
              <a:buFont typeface="+mj-lt"/>
              <a:buAutoNum type="arabicParenR"/>
            </a:pPr>
            <a:r>
              <a:rPr lang="en-US" dirty="0">
                <a:solidFill>
                  <a:schemeClr val="tx1"/>
                </a:solidFill>
              </a:rPr>
              <a:t>Car Rental request form</a:t>
            </a:r>
          </a:p>
          <a:p>
            <a:pPr marL="457200" indent="-457200">
              <a:buFont typeface="+mj-lt"/>
              <a:buAutoNum type="arabicParenR"/>
            </a:pPr>
            <a:r>
              <a:rPr lang="en-US" dirty="0">
                <a:solidFill>
                  <a:schemeClr val="tx1"/>
                </a:solidFill>
              </a:rPr>
              <a:t>Airfare Quote</a:t>
            </a:r>
          </a:p>
          <a:p>
            <a:pPr marL="457200" indent="-457200">
              <a:buFont typeface="+mj-lt"/>
              <a:buAutoNum type="arabicParenR"/>
            </a:pPr>
            <a:r>
              <a:rPr lang="en-US" dirty="0">
                <a:solidFill>
                  <a:schemeClr val="tx1"/>
                </a:solidFill>
              </a:rPr>
              <a:t>Registration- quote/invoice</a:t>
            </a:r>
          </a:p>
          <a:p>
            <a:pPr marL="457200" indent="-457200">
              <a:buFont typeface="+mj-lt"/>
              <a:buAutoNum type="arabicParenR"/>
            </a:pPr>
            <a:r>
              <a:rPr lang="en-US" dirty="0">
                <a:solidFill>
                  <a:schemeClr val="tx1"/>
                </a:solidFill>
              </a:rPr>
              <a:t>Roster (names and G numbers)</a:t>
            </a:r>
          </a:p>
          <a:p>
            <a:pPr marL="457200" indent="-457200">
              <a:buFont typeface="+mj-lt"/>
              <a:buAutoNum type="arabicParenR"/>
            </a:pPr>
            <a:r>
              <a:rPr lang="en-US" dirty="0">
                <a:solidFill>
                  <a:schemeClr val="tx1"/>
                </a:solidFill>
              </a:rPr>
              <a:t>A Wet Roster if you are traveling with a group of students and requesting a cash advance. </a:t>
            </a:r>
          </a:p>
          <a:p>
            <a:pPr marL="457200" indent="-457200">
              <a:buFont typeface="+mj-lt"/>
              <a:buAutoNum type="arabicParenR"/>
            </a:pPr>
            <a:r>
              <a:rPr lang="en-US" dirty="0">
                <a:solidFill>
                  <a:srgbClr val="FF0000"/>
                </a:solidFill>
              </a:rPr>
              <a:t>PRIOR APPROVAL LETTERS (IF REQUIRED)</a:t>
            </a:r>
          </a:p>
          <a:p>
            <a:pPr marL="914400" lvl="1" indent="-457200">
              <a:buFont typeface="+mj-lt"/>
              <a:buAutoNum type="arabicParenR"/>
            </a:pPr>
            <a:r>
              <a:rPr lang="en-US" dirty="0">
                <a:solidFill>
                  <a:srgbClr val="FF0000"/>
                </a:solidFill>
              </a:rPr>
              <a:t>30 Day Late Submission Letter</a:t>
            </a:r>
          </a:p>
          <a:p>
            <a:pPr marL="914400" lvl="1" indent="-457200">
              <a:buFont typeface="+mj-lt"/>
              <a:buAutoNum type="arabicParenR"/>
            </a:pPr>
            <a:r>
              <a:rPr lang="en-US" dirty="0">
                <a:solidFill>
                  <a:srgbClr val="FF0000"/>
                </a:solidFill>
              </a:rPr>
              <a:t>Vehicle Upgrade</a:t>
            </a:r>
          </a:p>
          <a:p>
            <a:pPr marL="914400" lvl="1" indent="-457200">
              <a:buFont typeface="+mj-lt"/>
              <a:buAutoNum type="arabicParenR"/>
            </a:pPr>
            <a:r>
              <a:rPr lang="en-US" dirty="0">
                <a:solidFill>
                  <a:srgbClr val="FF0000"/>
                </a:solidFill>
              </a:rPr>
              <a:t>Lodging Rate</a:t>
            </a:r>
          </a:p>
          <a:p>
            <a:pPr marL="457200" indent="-457200">
              <a:buFont typeface="+mj-lt"/>
              <a:buAutoNum type="arabicParenR"/>
            </a:pPr>
            <a:endParaRPr lang="en-US" dirty="0">
              <a:solidFill>
                <a:schemeClr val="tx1"/>
              </a:solidFill>
            </a:endParaRPr>
          </a:p>
          <a:p>
            <a:pPr marL="457200" indent="-457200">
              <a:buFont typeface="+mj-lt"/>
              <a:buAutoNum type="arabicParenR"/>
            </a:pPr>
            <a:endParaRPr lang="en-US" dirty="0">
              <a:solidFill>
                <a:schemeClr val="tx1"/>
              </a:solidFill>
            </a:endParaRPr>
          </a:p>
          <a:p>
            <a:endParaRPr lang="en-US" dirty="0">
              <a:solidFill>
                <a:schemeClr val="tx1"/>
              </a:solidFill>
            </a:endParaRPr>
          </a:p>
        </p:txBody>
      </p:sp>
      <p:sp>
        <p:nvSpPr>
          <p:cNvPr id="6" name="Title 1">
            <a:extLst>
              <a:ext uri="{FF2B5EF4-FFF2-40B4-BE49-F238E27FC236}">
                <a16:creationId xmlns:a16="http://schemas.microsoft.com/office/drawing/2014/main" id="{573CB89A-9AD6-41F6-88E2-708F57863145}"/>
              </a:ext>
            </a:extLst>
          </p:cNvPr>
          <p:cNvSpPr txBox="1">
            <a:spLocks/>
          </p:cNvSpPr>
          <p:nvPr/>
        </p:nvSpPr>
        <p:spPr>
          <a:xfrm>
            <a:off x="1151465" y="1752600"/>
            <a:ext cx="3623733" cy="472301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a:lstStyle>
          <a:p>
            <a:pPr algn="ctr"/>
            <a:r>
              <a:rPr lang="en-US" sz="7200" dirty="0"/>
              <a:t>DO</a:t>
            </a:r>
          </a:p>
          <a:p>
            <a:pPr algn="ctr"/>
            <a:r>
              <a:rPr lang="en-US" sz="7200" dirty="0"/>
              <a:t>YOU</a:t>
            </a:r>
          </a:p>
          <a:p>
            <a:pPr algn="ctr"/>
            <a:r>
              <a:rPr lang="en-US" sz="7200" dirty="0"/>
              <a:t>HAVE….</a:t>
            </a:r>
          </a:p>
        </p:txBody>
      </p:sp>
    </p:spTree>
    <p:extLst>
      <p:ext uri="{BB962C8B-B14F-4D97-AF65-F5344CB8AC3E}">
        <p14:creationId xmlns:p14="http://schemas.microsoft.com/office/powerpoint/2010/main" val="33751427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3166" y="46080"/>
            <a:ext cx="10178322" cy="1492132"/>
          </a:xfrm>
        </p:spPr>
        <p:txBody>
          <a:bodyPr/>
          <a:lstStyle/>
          <a:p>
            <a:r>
              <a:rPr lang="en-US" dirty="0"/>
              <a:t>Travel Request Authorization </a:t>
            </a:r>
          </a:p>
        </p:txBody>
      </p:sp>
      <p:sp>
        <p:nvSpPr>
          <p:cNvPr id="3" name="Content Placeholder 2"/>
          <p:cNvSpPr>
            <a:spLocks noGrp="1"/>
          </p:cNvSpPr>
          <p:nvPr>
            <p:ph idx="1"/>
          </p:nvPr>
        </p:nvSpPr>
        <p:spPr>
          <a:xfrm>
            <a:off x="1034001" y="792146"/>
            <a:ext cx="10743588" cy="528654"/>
          </a:xfrm>
        </p:spPr>
        <p:txBody>
          <a:bodyPr>
            <a:noAutofit/>
          </a:bodyPr>
          <a:lstStyle/>
          <a:p>
            <a:r>
              <a:rPr lang="en-US" dirty="0">
                <a:solidFill>
                  <a:schemeClr val="tx1"/>
                </a:solidFill>
              </a:rPr>
              <a:t>Complete Travel Authorization through DocuSign and attach the applicable documents!</a:t>
            </a:r>
          </a:p>
          <a:p>
            <a:r>
              <a:rPr lang="en-US" dirty="0">
                <a:solidFill>
                  <a:schemeClr val="tx1"/>
                </a:solidFill>
              </a:rPr>
              <a:t>ALL Travel authorizations must be submitted </a:t>
            </a:r>
            <a:r>
              <a:rPr lang="en-US" b="1" dirty="0">
                <a:solidFill>
                  <a:schemeClr val="tx1"/>
                </a:solidFill>
              </a:rPr>
              <a:t>30 days </a:t>
            </a:r>
            <a:r>
              <a:rPr lang="en-US" dirty="0">
                <a:solidFill>
                  <a:schemeClr val="tx1"/>
                </a:solidFill>
              </a:rPr>
              <a:t>prior to travel. </a:t>
            </a:r>
          </a:p>
        </p:txBody>
      </p:sp>
      <p:pic>
        <p:nvPicPr>
          <p:cNvPr id="5" name="Picture 4" descr="Travel Authorization Form Image">
            <a:extLst>
              <a:ext uri="{FF2B5EF4-FFF2-40B4-BE49-F238E27FC236}">
                <a16:creationId xmlns:a16="http://schemas.microsoft.com/office/drawing/2014/main" id="{BFDC9F72-1673-4F09-BC22-279CEEB23D45}"/>
              </a:ext>
            </a:extLst>
          </p:cNvPr>
          <p:cNvPicPr>
            <a:picLocks noChangeAspect="1"/>
          </p:cNvPicPr>
          <p:nvPr/>
        </p:nvPicPr>
        <p:blipFill>
          <a:blip r:embed="rId2"/>
          <a:stretch>
            <a:fillRect/>
          </a:stretch>
        </p:blipFill>
        <p:spPr>
          <a:xfrm>
            <a:off x="3418421" y="1606435"/>
            <a:ext cx="4121066" cy="4789900"/>
          </a:xfrm>
          <a:prstGeom prst="rect">
            <a:avLst/>
          </a:prstGeom>
        </p:spPr>
      </p:pic>
      <p:sp>
        <p:nvSpPr>
          <p:cNvPr id="6" name="Rectangle 5">
            <a:extLst>
              <a:ext uri="{FF2B5EF4-FFF2-40B4-BE49-F238E27FC236}">
                <a16:creationId xmlns:a16="http://schemas.microsoft.com/office/drawing/2014/main" id="{35218E31-7026-4DB9-BC7B-993CB18B4C4D}"/>
              </a:ext>
            </a:extLst>
          </p:cNvPr>
          <p:cNvSpPr/>
          <p:nvPr/>
        </p:nvSpPr>
        <p:spPr>
          <a:xfrm>
            <a:off x="880533" y="6396335"/>
            <a:ext cx="10743588" cy="461665"/>
          </a:xfrm>
          <a:prstGeom prst="rect">
            <a:avLst/>
          </a:prstGeom>
        </p:spPr>
        <p:txBody>
          <a:bodyPr wrap="square">
            <a:spAutoFit/>
          </a:bodyPr>
          <a:lstStyle/>
          <a:p>
            <a:pPr algn="ctr"/>
            <a:r>
              <a:rPr lang="en-US" sz="2400" b="1" dirty="0">
                <a:solidFill>
                  <a:srgbClr val="FF0000"/>
                </a:solidFill>
              </a:rPr>
              <a:t>You must have an approved travel from the Travel Office before departure. </a:t>
            </a:r>
          </a:p>
        </p:txBody>
      </p:sp>
    </p:spTree>
    <p:extLst>
      <p:ext uri="{BB962C8B-B14F-4D97-AF65-F5344CB8AC3E}">
        <p14:creationId xmlns:p14="http://schemas.microsoft.com/office/powerpoint/2010/main" val="9950859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Registration </a:t>
            </a:r>
          </a:p>
        </p:txBody>
      </p:sp>
      <p:sp>
        <p:nvSpPr>
          <p:cNvPr id="5" name="Content Placeholder 4"/>
          <p:cNvSpPr>
            <a:spLocks noGrp="1"/>
          </p:cNvSpPr>
          <p:nvPr>
            <p:ph idx="1"/>
          </p:nvPr>
        </p:nvSpPr>
        <p:spPr>
          <a:xfrm>
            <a:off x="1251678" y="1518597"/>
            <a:ext cx="10178322" cy="4465744"/>
          </a:xfrm>
        </p:spPr>
        <p:txBody>
          <a:bodyPr>
            <a:noAutofit/>
          </a:bodyPr>
          <a:lstStyle/>
          <a:p>
            <a:r>
              <a:rPr lang="en-US" b="1" dirty="0">
                <a:solidFill>
                  <a:schemeClr val="tx1"/>
                </a:solidFill>
              </a:rPr>
              <a:t>The invoice must be attached to the travel authorization, indicating the registration fee amount. </a:t>
            </a:r>
          </a:p>
          <a:p>
            <a:r>
              <a:rPr lang="en-US" b="1" dirty="0">
                <a:solidFill>
                  <a:schemeClr val="tx1"/>
                </a:solidFill>
              </a:rPr>
              <a:t>If payment for registration is due by a specified deadline, include a comment on the travel authorization stating the due date.</a:t>
            </a:r>
          </a:p>
        </p:txBody>
      </p:sp>
    </p:spTree>
    <p:extLst>
      <p:ext uri="{BB962C8B-B14F-4D97-AF65-F5344CB8AC3E}">
        <p14:creationId xmlns:p14="http://schemas.microsoft.com/office/powerpoint/2010/main" val="30837007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2945" y="0"/>
            <a:ext cx="10178322" cy="836762"/>
          </a:xfrm>
        </p:spPr>
        <p:txBody>
          <a:bodyPr/>
          <a:lstStyle/>
          <a:p>
            <a:r>
              <a:rPr lang="en-US" dirty="0"/>
              <a:t>RENTAL VEHICLES </a:t>
            </a:r>
          </a:p>
        </p:txBody>
      </p:sp>
      <p:sp>
        <p:nvSpPr>
          <p:cNvPr id="3" name="Content Placeholder 2"/>
          <p:cNvSpPr>
            <a:spLocks noGrp="1"/>
          </p:cNvSpPr>
          <p:nvPr>
            <p:ph idx="1"/>
          </p:nvPr>
        </p:nvSpPr>
        <p:spPr>
          <a:xfrm>
            <a:off x="1030677" y="836762"/>
            <a:ext cx="6664655" cy="6117739"/>
          </a:xfrm>
        </p:spPr>
        <p:txBody>
          <a:bodyPr>
            <a:normAutofit fontScale="85000" lnSpcReduction="10000"/>
          </a:bodyPr>
          <a:lstStyle/>
          <a:p>
            <a:r>
              <a:rPr lang="en-US" dirty="0"/>
              <a:t>The state has contracts for all vehicle rentals through Enterprise and Hertz, which is mandatory for business travel. </a:t>
            </a:r>
          </a:p>
          <a:p>
            <a:r>
              <a:rPr lang="en-US" dirty="0"/>
              <a:t>Premium or Special Elite rentals are </a:t>
            </a:r>
            <a:r>
              <a:rPr lang="en-US" b="1" dirty="0">
                <a:solidFill>
                  <a:schemeClr val="tx1"/>
                </a:solidFill>
              </a:rPr>
              <a:t>not permitted</a:t>
            </a:r>
            <a:r>
              <a:rPr lang="en-US" dirty="0"/>
              <a:t>.</a:t>
            </a:r>
          </a:p>
          <a:p>
            <a:r>
              <a:rPr lang="en-US" dirty="0"/>
              <a:t>Prior approval is required for any vehicle upgrades and/or out-of-state rentals. </a:t>
            </a:r>
          </a:p>
          <a:p>
            <a:r>
              <a:rPr lang="en-US" dirty="0"/>
              <a:t>A formal written justification letter must be submitted to the Program Administrator to be routed for required signatures by the Vice President and President. </a:t>
            </a:r>
          </a:p>
          <a:p>
            <a:r>
              <a:rPr lang="en-US" dirty="0"/>
              <a:t>Refueling and any violations (including citation) are not permitted. It is the responsibility of the cardholder and approver to ensure the traveler reimburses Grambling State University within three business days of the trip’s return for any refueling or other charges not related to official travel on CBA card.  </a:t>
            </a:r>
          </a:p>
          <a:p>
            <a:r>
              <a:rPr lang="en-US" dirty="0"/>
              <a:t>Please attach Booking Form and Reservation to the Travel Authorization.</a:t>
            </a:r>
          </a:p>
          <a:p>
            <a:r>
              <a:rPr lang="en-US" dirty="0"/>
              <a:t>Per OST (Office of State Travel) policy, travelers must complete the State-required Driver Defense Course and hold a valid driver’s license in good standing to be authorized to rent a vehicle. </a:t>
            </a:r>
          </a:p>
          <a:p>
            <a:r>
              <a:rPr lang="en-US" dirty="0">
                <a:solidFill>
                  <a:srgbClr val="FF0000"/>
                </a:solidFill>
              </a:rPr>
              <a:t>Travelers must provide Ms. Becky Fields with an approved Travel Authorization and Encumbrance to obtain a University Gas Card</a:t>
            </a:r>
          </a:p>
        </p:txBody>
      </p:sp>
      <p:pic>
        <p:nvPicPr>
          <p:cNvPr id="3074" name="Picture 2" descr="Go to Homep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5332" y="5743872"/>
            <a:ext cx="2398417" cy="47968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Car Rental Request Form Imag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93749" y="6235734"/>
            <a:ext cx="1665168" cy="575240"/>
          </a:xfrm>
          <a:prstGeom prst="rect">
            <a:avLst/>
          </a:prstGeom>
        </p:spPr>
      </p:pic>
      <p:pic>
        <p:nvPicPr>
          <p:cNvPr id="5" name="Picture 4" descr="Car Rental Request From Image">
            <a:extLst>
              <a:ext uri="{FF2B5EF4-FFF2-40B4-BE49-F238E27FC236}">
                <a16:creationId xmlns:a16="http://schemas.microsoft.com/office/drawing/2014/main" id="{0ECBC49D-9153-43EC-88AF-7E8BF2E3BE6E}"/>
              </a:ext>
            </a:extLst>
          </p:cNvPr>
          <p:cNvPicPr>
            <a:picLocks noChangeAspect="1"/>
          </p:cNvPicPr>
          <p:nvPr/>
        </p:nvPicPr>
        <p:blipFill>
          <a:blip r:embed="rId4"/>
          <a:stretch>
            <a:fillRect/>
          </a:stretch>
        </p:blipFill>
        <p:spPr>
          <a:xfrm>
            <a:off x="7695332" y="1007681"/>
            <a:ext cx="4063585" cy="4654282"/>
          </a:xfrm>
          <a:prstGeom prst="rect">
            <a:avLst/>
          </a:prstGeom>
        </p:spPr>
      </p:pic>
    </p:spTree>
    <p:extLst>
      <p:ext uri="{BB962C8B-B14F-4D97-AF65-F5344CB8AC3E}">
        <p14:creationId xmlns:p14="http://schemas.microsoft.com/office/powerpoint/2010/main" val="30753952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AIRFARE</a:t>
            </a:r>
          </a:p>
        </p:txBody>
      </p:sp>
      <p:sp>
        <p:nvSpPr>
          <p:cNvPr id="3" name="Content Placeholder 2"/>
          <p:cNvSpPr>
            <a:spLocks noGrp="1"/>
          </p:cNvSpPr>
          <p:nvPr>
            <p:ph idx="1"/>
          </p:nvPr>
        </p:nvSpPr>
        <p:spPr>
          <a:xfrm>
            <a:off x="1103406" y="1240327"/>
            <a:ext cx="10178322" cy="3593591"/>
          </a:xfrm>
        </p:spPr>
        <p:txBody>
          <a:bodyPr>
            <a:noAutofit/>
          </a:bodyPr>
          <a:lstStyle/>
          <a:p>
            <a:r>
              <a:rPr lang="en-US" sz="2200" dirty="0"/>
              <a:t>Travelers must purchase airline tickets through the state contracted travel agency (Christopherson Business Travel). </a:t>
            </a:r>
          </a:p>
          <a:p>
            <a:r>
              <a:rPr lang="en-US" sz="2200" dirty="0"/>
              <a:t>Per the State of Louisiana, travelers are to seek airfare allowing an ample amount of lead-time prior to departure date. The lead-time should be about (10) ten to (14) fourteen days in advance of travel dates to ensure the lowest fares are available.</a:t>
            </a:r>
          </a:p>
          <a:p>
            <a:r>
              <a:rPr lang="en-US" sz="2200" dirty="0">
                <a:solidFill>
                  <a:srgbClr val="FF0000"/>
                </a:solidFill>
              </a:rPr>
              <a:t>Please do not make any bookings until you have received </a:t>
            </a:r>
            <a:r>
              <a:rPr lang="en-US" sz="2200">
                <a:solidFill>
                  <a:srgbClr val="FF0000"/>
                </a:solidFill>
              </a:rPr>
              <a:t>approval from the Travel Department!</a:t>
            </a:r>
            <a:endParaRPr lang="en-US" sz="2200" dirty="0">
              <a:solidFill>
                <a:srgbClr val="FF0000"/>
              </a:solidFill>
            </a:endParaRPr>
          </a:p>
          <a:p>
            <a:endParaRPr lang="en-US" sz="2200" dirty="0"/>
          </a:p>
          <a:p>
            <a:endParaRPr lang="en-US" dirty="0"/>
          </a:p>
        </p:txBody>
      </p:sp>
      <p:pic>
        <p:nvPicPr>
          <p:cNvPr id="2050" name="Picture 2" descr="https://www.doa.la.gov/media/x5ifcf31/christopherson-png.jpg?width=228&amp;height=95&amp;mode=ma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6316" y="4332788"/>
            <a:ext cx="4959368" cy="206640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1">
            <a:extLst>
              <a:ext uri="{FF2B5EF4-FFF2-40B4-BE49-F238E27FC236}">
                <a16:creationId xmlns:a16="http://schemas.microsoft.com/office/drawing/2014/main" id="{5B3CC6E9-AC60-B2AF-2026-237BBF125195}"/>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ptos" panose="020B0004020202020204" pitchFamily="34" charset="0"/>
              </a:rPr>
              <a:t>Please do not make any bookings until you have received approval from the Travel Department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9241540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1508" y="195049"/>
            <a:ext cx="10178322" cy="1492132"/>
          </a:xfrm>
        </p:spPr>
        <p:txBody>
          <a:bodyPr/>
          <a:lstStyle/>
          <a:p>
            <a:pPr algn="ctr"/>
            <a:r>
              <a:rPr lang="en-US" dirty="0"/>
              <a:t>HOW TO BOOK FLIGHT</a:t>
            </a:r>
          </a:p>
        </p:txBody>
      </p:sp>
      <p:sp>
        <p:nvSpPr>
          <p:cNvPr id="3" name="Content Placeholder 2"/>
          <p:cNvSpPr>
            <a:spLocks noGrp="1"/>
          </p:cNvSpPr>
          <p:nvPr>
            <p:ph idx="1"/>
          </p:nvPr>
        </p:nvSpPr>
        <p:spPr>
          <a:xfrm>
            <a:off x="1103407" y="863351"/>
            <a:ext cx="10178322" cy="2866006"/>
          </a:xfrm>
        </p:spPr>
        <p:txBody>
          <a:bodyPr>
            <a:noAutofit/>
          </a:bodyPr>
          <a:lstStyle/>
          <a:p>
            <a:pPr marL="0" indent="0">
              <a:buNone/>
            </a:pPr>
            <a:r>
              <a:rPr lang="en-US" dirty="0"/>
              <a:t>Create a profile</a:t>
            </a:r>
          </a:p>
          <a:p>
            <a:pPr lvl="1">
              <a:buFont typeface="Arial" panose="020B0604020202020204" pitchFamily="34" charset="0"/>
              <a:buChar char="•"/>
            </a:pPr>
            <a:r>
              <a:rPr lang="en-US" dirty="0">
                <a:hlinkClick r:id="rId2"/>
              </a:rPr>
              <a:t>https:/airportal.cbtat.com/enroll/STATEOFLA</a:t>
            </a:r>
            <a:endParaRPr lang="en-US" dirty="0"/>
          </a:p>
          <a:p>
            <a:pPr lvl="1">
              <a:buFont typeface="Arial" panose="020B0604020202020204" pitchFamily="34" charset="0"/>
              <a:buChar char="•"/>
            </a:pPr>
            <a:r>
              <a:rPr lang="en-US" dirty="0"/>
              <a:t>Once profile is created, then you will receive a welcome email within 24 hours</a:t>
            </a:r>
          </a:p>
          <a:p>
            <a:pPr marL="0" indent="0">
              <a:buNone/>
            </a:pPr>
            <a:r>
              <a:rPr lang="en-US" dirty="0"/>
              <a:t>Login into AirPortal</a:t>
            </a:r>
          </a:p>
          <a:p>
            <a:pPr marL="0" indent="0">
              <a:buNone/>
            </a:pPr>
            <a:r>
              <a:rPr lang="en-US" dirty="0"/>
              <a:t>            Book/Manage Online Trips</a:t>
            </a:r>
          </a:p>
          <a:p>
            <a:pPr marL="0" indent="0">
              <a:buNone/>
            </a:pPr>
            <a:r>
              <a:rPr lang="en-US" dirty="0"/>
              <a:t>	Search Flight</a:t>
            </a:r>
          </a:p>
          <a:p>
            <a:pPr marL="0" indent="0">
              <a:buNone/>
            </a:pPr>
            <a:r>
              <a:rPr lang="en-US" dirty="0"/>
              <a:t>	Screenshot quote and attach it to the travel authorization </a:t>
            </a:r>
          </a:p>
          <a:p>
            <a:pPr marL="0" indent="0">
              <a:buNone/>
            </a:pPr>
            <a:r>
              <a:rPr lang="en-US" dirty="0"/>
              <a:t>	Once the travel authorization has been approved, you will be notified by the travel team 	to book the flight</a:t>
            </a:r>
          </a:p>
          <a:p>
            <a:pPr marL="0" indent="0">
              <a:buNone/>
            </a:pPr>
            <a:r>
              <a:rPr lang="en-US" dirty="0"/>
              <a:t>	For payment- Select the CBA card ending in 1111</a:t>
            </a:r>
          </a:p>
          <a:p>
            <a:pPr marL="0" indent="0">
              <a:buNone/>
            </a:pPr>
            <a:r>
              <a:rPr lang="en-US" dirty="0"/>
              <a:t>To book on behalf of another individual, you must contact Christopherson via email at  </a:t>
            </a:r>
            <a:r>
              <a:rPr lang="en-US" dirty="0">
                <a:hlinkClick r:id="rId3"/>
              </a:rPr>
              <a:t>Onlinesupport@cbtravel.com</a:t>
            </a:r>
            <a:r>
              <a:rPr lang="en-US" dirty="0"/>
              <a:t> to request “book as guest” be added to your profile</a:t>
            </a:r>
          </a:p>
          <a:p>
            <a:pPr lvl="1">
              <a:buFont typeface="Arial" panose="020B0604020202020204" pitchFamily="34" charset="0"/>
              <a:buChar char="•"/>
            </a:pPr>
            <a:endParaRPr lang="en-US" dirty="0"/>
          </a:p>
          <a:p>
            <a:pPr marL="457200" lvl="1" indent="0">
              <a:buNone/>
            </a:pPr>
            <a:endParaRPr lang="en-US" dirty="0"/>
          </a:p>
        </p:txBody>
      </p:sp>
      <p:pic>
        <p:nvPicPr>
          <p:cNvPr id="5" name="Picture 4" descr="Air Portal Website Sign-In Image">
            <a:extLst>
              <a:ext uri="{FF2B5EF4-FFF2-40B4-BE49-F238E27FC236}">
                <a16:creationId xmlns:a16="http://schemas.microsoft.com/office/drawing/2014/main" id="{8ED7A281-DC71-4D28-A053-18BA14E51A89}"/>
              </a:ext>
            </a:extLst>
          </p:cNvPr>
          <p:cNvPicPr>
            <a:picLocks noChangeAspect="1"/>
          </p:cNvPicPr>
          <p:nvPr/>
        </p:nvPicPr>
        <p:blipFill>
          <a:blip r:embed="rId4"/>
          <a:stretch>
            <a:fillRect/>
          </a:stretch>
        </p:blipFill>
        <p:spPr>
          <a:xfrm>
            <a:off x="9254440" y="941115"/>
            <a:ext cx="2370294" cy="2429550"/>
          </a:xfrm>
          <a:prstGeom prst="rect">
            <a:avLst/>
          </a:prstGeom>
        </p:spPr>
      </p:pic>
      <p:pic>
        <p:nvPicPr>
          <p:cNvPr id="7" name="Picture 6" descr="Air Portal Website Logged-in Home Image">
            <a:extLst>
              <a:ext uri="{FF2B5EF4-FFF2-40B4-BE49-F238E27FC236}">
                <a16:creationId xmlns:a16="http://schemas.microsoft.com/office/drawing/2014/main" id="{7470FEE3-4B4A-45BF-911F-6E8C216D4675}"/>
              </a:ext>
            </a:extLst>
          </p:cNvPr>
          <p:cNvPicPr>
            <a:picLocks noChangeAspect="1"/>
          </p:cNvPicPr>
          <p:nvPr/>
        </p:nvPicPr>
        <p:blipFill>
          <a:blip r:embed="rId5"/>
          <a:stretch>
            <a:fillRect/>
          </a:stretch>
        </p:blipFill>
        <p:spPr>
          <a:xfrm>
            <a:off x="4024325" y="5670116"/>
            <a:ext cx="3113076" cy="1094750"/>
          </a:xfrm>
          <a:prstGeom prst="rect">
            <a:avLst/>
          </a:prstGeom>
        </p:spPr>
      </p:pic>
    </p:spTree>
    <p:extLst>
      <p:ext uri="{BB962C8B-B14F-4D97-AF65-F5344CB8AC3E}">
        <p14:creationId xmlns:p14="http://schemas.microsoft.com/office/powerpoint/2010/main" val="9186231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LODGING</a:t>
            </a:r>
          </a:p>
        </p:txBody>
      </p:sp>
      <p:sp>
        <p:nvSpPr>
          <p:cNvPr id="5" name="Content Placeholder 4"/>
          <p:cNvSpPr>
            <a:spLocks noGrp="1"/>
          </p:cNvSpPr>
          <p:nvPr>
            <p:ph idx="1"/>
          </p:nvPr>
        </p:nvSpPr>
        <p:spPr>
          <a:xfrm>
            <a:off x="1251678" y="1196127"/>
            <a:ext cx="10178322" cy="5661873"/>
          </a:xfrm>
        </p:spPr>
        <p:txBody>
          <a:bodyPr>
            <a:noAutofit/>
          </a:bodyPr>
          <a:lstStyle/>
          <a:p>
            <a:r>
              <a:rPr lang="en-US" sz="1800" b="1" dirty="0">
                <a:solidFill>
                  <a:schemeClr val="tx1"/>
                </a:solidFill>
              </a:rPr>
              <a:t>Reservation confirmation number must be in the traveler’s name</a:t>
            </a:r>
          </a:p>
          <a:p>
            <a:r>
              <a:rPr lang="en-US" sz="1800" b="1" dirty="0">
                <a:solidFill>
                  <a:schemeClr val="tx1"/>
                </a:solidFill>
              </a:rPr>
              <a:t>Screenshot of the GSA rate for the destination area is required</a:t>
            </a:r>
          </a:p>
          <a:p>
            <a:pPr lvl="1"/>
            <a:r>
              <a:rPr lang="en-US" sz="1600" b="1" dirty="0">
                <a:solidFill>
                  <a:schemeClr val="tx1"/>
                </a:solidFill>
                <a:hlinkClick r:id="rId2"/>
              </a:rPr>
              <a:t>https://www.gsa.gov/travel/plan-book/per-diem-rates</a:t>
            </a:r>
            <a:endParaRPr lang="en-US" sz="1600" b="1" dirty="0">
              <a:solidFill>
                <a:schemeClr val="tx1"/>
              </a:solidFill>
            </a:endParaRPr>
          </a:p>
          <a:p>
            <a:pPr lvl="1"/>
            <a:r>
              <a:rPr lang="en-US" sz="1600" b="1" dirty="0">
                <a:solidFill>
                  <a:schemeClr val="tx1"/>
                </a:solidFill>
                <a:hlinkClick r:id="rId3"/>
              </a:rPr>
              <a:t>https://allowances.state.gov/web920/per_diem.asp</a:t>
            </a:r>
            <a:endParaRPr lang="en-US" sz="1800" b="1" dirty="0">
              <a:solidFill>
                <a:schemeClr val="tx1"/>
              </a:solidFill>
            </a:endParaRPr>
          </a:p>
          <a:p>
            <a:r>
              <a:rPr lang="en-US" sz="1800" b="1" dirty="0">
                <a:solidFill>
                  <a:schemeClr val="tx1"/>
                </a:solidFill>
              </a:rPr>
              <a:t>Prior approval form the Vice President and President is required if lodging exceeds 49% of the GSA rate, in accordance with University policy. Overage over the 49% will require the Commissioner approval.</a:t>
            </a:r>
          </a:p>
          <a:p>
            <a:r>
              <a:rPr lang="en-US" sz="1800" b="1" dirty="0">
                <a:solidFill>
                  <a:schemeClr val="tx1"/>
                </a:solidFill>
              </a:rPr>
              <a:t>A personal credit card is required when making the reservation</a:t>
            </a:r>
          </a:p>
          <a:p>
            <a:pPr lvl="1"/>
            <a:r>
              <a:rPr lang="en-US" sz="1600" b="1" dirty="0">
                <a:solidFill>
                  <a:srgbClr val="FF0000"/>
                </a:solidFill>
              </a:rPr>
              <a:t>No incidental charges </a:t>
            </a:r>
            <a:r>
              <a:rPr lang="en-US" sz="1600" b="1" dirty="0">
                <a:solidFill>
                  <a:schemeClr val="tx1"/>
                </a:solidFill>
              </a:rPr>
              <a:t>are allowed on the University CBA card</a:t>
            </a:r>
            <a:endParaRPr lang="en-US" sz="1600" b="1" dirty="0">
              <a:solidFill>
                <a:srgbClr val="FF0000"/>
              </a:solidFill>
            </a:endParaRPr>
          </a:p>
          <a:p>
            <a:r>
              <a:rPr lang="en-US" sz="1800" b="1" dirty="0">
                <a:solidFill>
                  <a:schemeClr val="tx1"/>
                </a:solidFill>
              </a:rPr>
              <a:t>The traveler, cardholder, and approver will be responsible for any incidental charges</a:t>
            </a:r>
          </a:p>
          <a:p>
            <a:r>
              <a:rPr lang="en-US" sz="1800" b="1" dirty="0">
                <a:solidFill>
                  <a:schemeClr val="tx1"/>
                </a:solidFill>
              </a:rPr>
              <a:t>Travelers are responsible for submitting the hotel credit card authorization form to the travel office. </a:t>
            </a:r>
          </a:p>
          <a:p>
            <a:r>
              <a:rPr lang="en-US" sz="1800" b="1" dirty="0">
                <a:solidFill>
                  <a:schemeClr val="tx1"/>
                </a:solidFill>
              </a:rPr>
              <a:t>ALL hotel receipts must be submitted 3 business days of return trip. </a:t>
            </a:r>
          </a:p>
          <a:p>
            <a:r>
              <a:rPr lang="en-US" sz="1800" b="1" dirty="0">
                <a:solidFill>
                  <a:schemeClr val="tx1"/>
                </a:solidFill>
              </a:rPr>
              <a:t>Traveler must obtain a receipt before leaving the hotel. </a:t>
            </a:r>
          </a:p>
          <a:p>
            <a:endParaRPr lang="en-US" sz="1800" b="1" dirty="0"/>
          </a:p>
        </p:txBody>
      </p:sp>
    </p:spTree>
    <p:extLst>
      <p:ext uri="{BB962C8B-B14F-4D97-AF65-F5344CB8AC3E}">
        <p14:creationId xmlns:p14="http://schemas.microsoft.com/office/powerpoint/2010/main" val="23699452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LODGING continued…..</a:t>
            </a:r>
          </a:p>
        </p:txBody>
      </p:sp>
      <p:sp>
        <p:nvSpPr>
          <p:cNvPr id="5" name="Content Placeholder 4"/>
          <p:cNvSpPr>
            <a:spLocks noGrp="1"/>
          </p:cNvSpPr>
          <p:nvPr>
            <p:ph idx="1"/>
          </p:nvPr>
        </p:nvSpPr>
        <p:spPr>
          <a:xfrm>
            <a:off x="1251678" y="1196128"/>
            <a:ext cx="10178322" cy="4465744"/>
          </a:xfrm>
        </p:spPr>
        <p:txBody>
          <a:bodyPr>
            <a:noAutofit/>
          </a:bodyPr>
          <a:lstStyle/>
          <a:p>
            <a:r>
              <a:rPr lang="en-US" sz="1800" b="1" dirty="0">
                <a:solidFill>
                  <a:schemeClr val="tx1"/>
                </a:solidFill>
              </a:rPr>
              <a:t>Routine Lodging </a:t>
            </a:r>
            <a:r>
              <a:rPr lang="en-US" sz="1800" dirty="0"/>
              <a:t>– Lodging rate, plus tax and any mandatory surcharge is allowed . When two or more on official state business share a room, the State will allow the actual cost of the room; subject to maximum amount allowed for an individual traveler times the number of employees. </a:t>
            </a:r>
          </a:p>
          <a:p>
            <a:r>
              <a:rPr lang="en-US" sz="1800" b="1" dirty="0">
                <a:solidFill>
                  <a:schemeClr val="tx1"/>
                </a:solidFill>
              </a:rPr>
              <a:t>Conference Lodging </a:t>
            </a:r>
            <a:r>
              <a:rPr lang="en-US" sz="1800" dirty="0"/>
              <a:t>–Documentation must be attached showing the actual conference rate. </a:t>
            </a:r>
          </a:p>
          <a:p>
            <a:r>
              <a:rPr lang="en-US" sz="1800" b="1" dirty="0">
                <a:solidFill>
                  <a:schemeClr val="tx1"/>
                </a:solidFill>
              </a:rPr>
              <a:t>Resort fees </a:t>
            </a:r>
            <a:r>
              <a:rPr lang="en-US" sz="1800" dirty="0"/>
              <a:t>are allowed effective </a:t>
            </a:r>
            <a:r>
              <a:rPr lang="en-US" sz="1800" b="1" dirty="0">
                <a:solidFill>
                  <a:srgbClr val="FF0000"/>
                </a:solidFill>
              </a:rPr>
              <a:t>July 1, 2026</a:t>
            </a:r>
            <a:r>
              <a:rPr lang="en-US" sz="1800" dirty="0"/>
              <a:t>, but the rate and fee cannot be more than the GSA rate for the area, not including conference rate for the actual conference hotel. </a:t>
            </a:r>
          </a:p>
          <a:p>
            <a:r>
              <a:rPr lang="en-US" sz="1800" b="1" dirty="0">
                <a:solidFill>
                  <a:schemeClr val="tx1"/>
                </a:solidFill>
              </a:rPr>
              <a:t>You must provide the Hotel with a Hotel Tax Exemption Form for In-State Lodging upon arrival.  </a:t>
            </a:r>
          </a:p>
          <a:p>
            <a:r>
              <a:rPr lang="en-US" sz="1800" b="1" dirty="0">
                <a:solidFill>
                  <a:schemeClr val="tx1"/>
                </a:solidFill>
              </a:rPr>
              <a:t>NO Louisiana state tax is acceptable on the card, if so it must be credited by the vendor or reimbursed by the cardholder, approver, and traveler. Non-state occupancy or other taxes on hotels are acceptable. Sale tax is allowed for parking, if on hotel invoice. </a:t>
            </a:r>
          </a:p>
        </p:txBody>
      </p:sp>
    </p:spTree>
    <p:extLst>
      <p:ext uri="{BB962C8B-B14F-4D97-AF65-F5344CB8AC3E}">
        <p14:creationId xmlns:p14="http://schemas.microsoft.com/office/powerpoint/2010/main" val="29426373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INTERNATIONAL Travel </a:t>
            </a:r>
          </a:p>
        </p:txBody>
      </p:sp>
      <p:sp>
        <p:nvSpPr>
          <p:cNvPr id="3" name="Content Placeholder 2"/>
          <p:cNvSpPr>
            <a:spLocks noGrp="1"/>
          </p:cNvSpPr>
          <p:nvPr>
            <p:ph sz="half" idx="1"/>
          </p:nvPr>
        </p:nvSpPr>
        <p:spPr>
          <a:xfrm>
            <a:off x="1251678" y="1670363"/>
            <a:ext cx="9906693" cy="3624349"/>
          </a:xfrm>
        </p:spPr>
        <p:txBody>
          <a:bodyPr>
            <a:noAutofit/>
          </a:bodyPr>
          <a:lstStyle/>
          <a:p>
            <a:r>
              <a:rPr lang="en-US" sz="3200" dirty="0">
                <a:solidFill>
                  <a:schemeClr val="tx1"/>
                </a:solidFill>
              </a:rPr>
              <a:t>International travel must be approved by the President</a:t>
            </a:r>
          </a:p>
          <a:p>
            <a:pPr marL="0" indent="0">
              <a:buNone/>
            </a:pPr>
            <a:r>
              <a:rPr lang="en-US" sz="3200" dirty="0">
                <a:solidFill>
                  <a:schemeClr val="tx1"/>
                </a:solidFill>
                <a:hlinkClick r:id="rId2"/>
              </a:rPr>
              <a:t>https://allowances.state.gov/web920/per_diem.asp</a:t>
            </a:r>
            <a:endParaRPr lang="en-US" sz="3200" dirty="0">
              <a:solidFill>
                <a:schemeClr val="tx1"/>
              </a:solidFill>
            </a:endParaRPr>
          </a:p>
          <a:p>
            <a:pPr marL="0" indent="0">
              <a:buNone/>
            </a:pPr>
            <a:r>
              <a:rPr lang="en-US" sz="3200" dirty="0">
                <a:solidFill>
                  <a:schemeClr val="tx1"/>
                </a:solidFill>
                <a:hlinkClick r:id="rId3"/>
              </a:rPr>
              <a:t>International GSA Rates</a:t>
            </a:r>
            <a:endParaRPr lang="en-US" sz="3200" dirty="0">
              <a:solidFill>
                <a:schemeClr val="tx1"/>
              </a:solidFill>
            </a:endParaRPr>
          </a:p>
          <a:p>
            <a:pPr marL="0" indent="0">
              <a:buNone/>
            </a:pPr>
            <a:endParaRPr lang="en-US" sz="3200" dirty="0">
              <a:solidFill>
                <a:schemeClr val="tx1"/>
              </a:solidFill>
            </a:endParaRPr>
          </a:p>
          <a:p>
            <a:pPr marL="0" indent="0">
              <a:buNone/>
            </a:pPr>
            <a:endParaRPr lang="en-US" sz="3200" dirty="0">
              <a:solidFill>
                <a:schemeClr val="tx1"/>
              </a:solidFill>
            </a:endParaRPr>
          </a:p>
        </p:txBody>
      </p:sp>
    </p:spTree>
    <p:extLst>
      <p:ext uri="{BB962C8B-B14F-4D97-AF65-F5344CB8AC3E}">
        <p14:creationId xmlns:p14="http://schemas.microsoft.com/office/powerpoint/2010/main" val="829437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ADJUSTMENTS TO THE TRAVEL</a:t>
            </a:r>
          </a:p>
        </p:txBody>
      </p:sp>
      <p:sp>
        <p:nvSpPr>
          <p:cNvPr id="3" name="Content Placeholder 2"/>
          <p:cNvSpPr>
            <a:spLocks noGrp="1"/>
          </p:cNvSpPr>
          <p:nvPr>
            <p:ph sz="half" idx="1"/>
          </p:nvPr>
        </p:nvSpPr>
        <p:spPr>
          <a:xfrm>
            <a:off x="1251678" y="1532467"/>
            <a:ext cx="10864122" cy="6273800"/>
          </a:xfrm>
        </p:spPr>
        <p:txBody>
          <a:bodyPr>
            <a:noAutofit/>
          </a:bodyPr>
          <a:lstStyle/>
          <a:p>
            <a:r>
              <a:rPr lang="en-US" dirty="0">
                <a:solidFill>
                  <a:schemeClr val="tx1"/>
                </a:solidFill>
              </a:rPr>
              <a:t>A Travel Adjustment Form must be submitted when there are changes to an existing or approved travel request, including any of the following:</a:t>
            </a:r>
          </a:p>
          <a:p>
            <a:pPr lvl="1"/>
            <a:r>
              <a:rPr lang="en-US" dirty="0">
                <a:solidFill>
                  <a:schemeClr val="tx1"/>
                </a:solidFill>
              </a:rPr>
              <a:t>Changes or additions to the traveler’s name</a:t>
            </a:r>
          </a:p>
          <a:p>
            <a:pPr lvl="1"/>
            <a:r>
              <a:rPr lang="en-US" dirty="0">
                <a:solidFill>
                  <a:schemeClr val="tx1"/>
                </a:solidFill>
              </a:rPr>
              <a:t>Cancellations</a:t>
            </a:r>
          </a:p>
          <a:p>
            <a:pPr lvl="1"/>
            <a:r>
              <a:rPr lang="en-US" dirty="0">
                <a:solidFill>
                  <a:schemeClr val="tx1"/>
                </a:solidFill>
              </a:rPr>
              <a:t>Increases in trip costs, including:</a:t>
            </a:r>
          </a:p>
          <a:p>
            <a:pPr lvl="2"/>
            <a:r>
              <a:rPr lang="en-US" dirty="0">
                <a:solidFill>
                  <a:schemeClr val="tx1"/>
                </a:solidFill>
              </a:rPr>
              <a:t>Hotel </a:t>
            </a:r>
          </a:p>
          <a:p>
            <a:pPr lvl="2"/>
            <a:r>
              <a:rPr lang="en-US" dirty="0">
                <a:solidFill>
                  <a:schemeClr val="tx1"/>
                </a:solidFill>
              </a:rPr>
              <a:t>Airfare</a:t>
            </a:r>
          </a:p>
          <a:p>
            <a:pPr lvl="2"/>
            <a:r>
              <a:rPr lang="en-US" dirty="0">
                <a:solidFill>
                  <a:schemeClr val="tx1"/>
                </a:solidFill>
              </a:rPr>
              <a:t>Registration fees</a:t>
            </a:r>
          </a:p>
          <a:p>
            <a:pPr marL="914400" lvl="2" indent="0">
              <a:buNone/>
            </a:pPr>
            <a:endParaRPr lang="en-US" dirty="0">
              <a:solidFill>
                <a:schemeClr val="tx1"/>
              </a:solidFill>
            </a:endParaRPr>
          </a:p>
          <a:p>
            <a:pPr marL="914400" lvl="2" indent="0">
              <a:buNone/>
            </a:pPr>
            <a:r>
              <a:rPr lang="en-US" dirty="0">
                <a:solidFill>
                  <a:schemeClr val="tx1"/>
                </a:solidFill>
              </a:rPr>
              <a:t>**Form is located on the travel webpage: </a:t>
            </a:r>
            <a:r>
              <a:rPr lang="en-US" dirty="0">
                <a:solidFill>
                  <a:schemeClr val="tx1"/>
                </a:solidFill>
                <a:hlinkClick r:id="rId2"/>
              </a:rPr>
              <a:t>https://gram.edu/offices/infotech/teleworking/travel.php</a:t>
            </a:r>
            <a:endParaRPr lang="en-US" dirty="0">
              <a:solidFill>
                <a:schemeClr val="tx1"/>
              </a:solidFill>
            </a:endParaRPr>
          </a:p>
          <a:p>
            <a:pPr marL="914400" lvl="2" indent="0">
              <a:buNone/>
            </a:pPr>
            <a:endParaRPr lang="en-US" dirty="0">
              <a:solidFill>
                <a:schemeClr val="tx1"/>
              </a:solidFill>
            </a:endParaRPr>
          </a:p>
          <a:p>
            <a:pPr marL="914400" lvl="2" indent="0">
              <a:buNone/>
            </a:pPr>
            <a:endParaRPr lang="en-US" dirty="0">
              <a:solidFill>
                <a:schemeClr val="tx1"/>
              </a:solidFill>
            </a:endParaRPr>
          </a:p>
          <a:p>
            <a:pPr marL="914400" lvl="2" indent="0">
              <a:buNone/>
            </a:pPr>
            <a:endParaRPr lang="en-US" dirty="0">
              <a:solidFill>
                <a:schemeClr val="tx1"/>
              </a:solidFill>
            </a:endParaRPr>
          </a:p>
          <a:p>
            <a:pPr lvl="2"/>
            <a:endParaRPr lang="en-US" dirty="0">
              <a:solidFill>
                <a:schemeClr val="tx1"/>
              </a:solidFill>
            </a:endParaRPr>
          </a:p>
        </p:txBody>
      </p:sp>
    </p:spTree>
    <p:extLst>
      <p:ext uri="{BB962C8B-B14F-4D97-AF65-F5344CB8AC3E}">
        <p14:creationId xmlns:p14="http://schemas.microsoft.com/office/powerpoint/2010/main" val="35330966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Meet our travel team</a:t>
            </a:r>
          </a:p>
        </p:txBody>
      </p:sp>
      <p:sp>
        <p:nvSpPr>
          <p:cNvPr id="3" name="Content Placeholder 2"/>
          <p:cNvSpPr>
            <a:spLocks noGrp="1"/>
          </p:cNvSpPr>
          <p:nvPr>
            <p:ph sz="half" idx="1"/>
          </p:nvPr>
        </p:nvSpPr>
        <p:spPr>
          <a:xfrm>
            <a:off x="1251678" y="1380917"/>
            <a:ext cx="5205742" cy="3619500"/>
          </a:xfrm>
        </p:spPr>
        <p:txBody>
          <a:bodyPr/>
          <a:lstStyle/>
          <a:p>
            <a:pPr marL="0" indent="0">
              <a:buNone/>
            </a:pPr>
            <a:r>
              <a:rPr lang="en-US" dirty="0">
                <a:solidFill>
                  <a:schemeClr val="tx1"/>
                </a:solidFill>
              </a:rPr>
              <a:t>Erin Walker</a:t>
            </a:r>
          </a:p>
          <a:p>
            <a:pPr marL="0" indent="0">
              <a:buNone/>
            </a:pPr>
            <a:r>
              <a:rPr lang="en-US" dirty="0">
                <a:solidFill>
                  <a:schemeClr val="tx1"/>
                </a:solidFill>
              </a:rPr>
              <a:t>Travel Supervisor &amp; GSU Program Administrator </a:t>
            </a:r>
          </a:p>
          <a:p>
            <a:pPr marL="0" indent="0">
              <a:buNone/>
            </a:pPr>
            <a:r>
              <a:rPr lang="en-US" dirty="0">
                <a:solidFill>
                  <a:schemeClr val="tx1"/>
                </a:solidFill>
              </a:rPr>
              <a:t>Controller’s Office/Travel Office </a:t>
            </a:r>
          </a:p>
          <a:p>
            <a:pPr marL="0" indent="0">
              <a:buNone/>
            </a:pPr>
            <a:r>
              <a:rPr lang="en-US" dirty="0">
                <a:solidFill>
                  <a:schemeClr val="tx1"/>
                </a:solidFill>
              </a:rPr>
              <a:t>Office Phone : 318-274-3280</a:t>
            </a:r>
          </a:p>
          <a:p>
            <a:pPr marL="0" indent="0">
              <a:buNone/>
            </a:pPr>
            <a:r>
              <a:rPr lang="en-US" dirty="0">
                <a:solidFill>
                  <a:schemeClr val="tx1"/>
                </a:solidFill>
              </a:rPr>
              <a:t>Email: walkere@gram.edu</a:t>
            </a:r>
          </a:p>
          <a:p>
            <a:pPr marL="0" indent="0">
              <a:buNone/>
            </a:pPr>
            <a:endParaRPr lang="en-US" dirty="0"/>
          </a:p>
          <a:p>
            <a:pPr marL="0" indent="0">
              <a:buNone/>
            </a:pPr>
            <a:endParaRPr lang="en-US" dirty="0"/>
          </a:p>
          <a:p>
            <a:pPr marL="0" indent="0">
              <a:buNone/>
            </a:pPr>
            <a:endParaRPr lang="en-US" dirty="0"/>
          </a:p>
        </p:txBody>
      </p:sp>
      <p:sp>
        <p:nvSpPr>
          <p:cNvPr id="4" name="Content Placeholder 3"/>
          <p:cNvSpPr>
            <a:spLocks noGrp="1"/>
          </p:cNvSpPr>
          <p:nvPr>
            <p:ph sz="half" idx="2"/>
          </p:nvPr>
        </p:nvSpPr>
        <p:spPr>
          <a:xfrm>
            <a:off x="6715390" y="1583267"/>
            <a:ext cx="4800600" cy="1845733"/>
          </a:xfrm>
        </p:spPr>
        <p:txBody>
          <a:bodyPr/>
          <a:lstStyle/>
          <a:p>
            <a:pPr marL="0" indent="0">
              <a:buNone/>
            </a:pPr>
            <a:r>
              <a:rPr lang="en-US" dirty="0">
                <a:solidFill>
                  <a:schemeClr val="tx1"/>
                </a:solidFill>
              </a:rPr>
              <a:t>Chantia Spivey </a:t>
            </a:r>
          </a:p>
          <a:p>
            <a:pPr marL="0" indent="0">
              <a:buNone/>
            </a:pPr>
            <a:r>
              <a:rPr lang="en-US" dirty="0">
                <a:solidFill>
                  <a:schemeClr val="tx1"/>
                </a:solidFill>
              </a:rPr>
              <a:t>Travel Specialist</a:t>
            </a:r>
          </a:p>
          <a:p>
            <a:pPr marL="0" indent="0">
              <a:buNone/>
            </a:pPr>
            <a:r>
              <a:rPr lang="en-US" dirty="0">
                <a:solidFill>
                  <a:schemeClr val="tx1"/>
                </a:solidFill>
              </a:rPr>
              <a:t>Office Phone: 318-274-6071</a:t>
            </a:r>
          </a:p>
          <a:p>
            <a:pPr marL="0" indent="0">
              <a:buNone/>
            </a:pPr>
            <a:r>
              <a:rPr lang="en-US" dirty="0">
                <a:solidFill>
                  <a:schemeClr val="tx1"/>
                </a:solidFill>
              </a:rPr>
              <a:t>Email: spiveyc@gram.edu</a:t>
            </a:r>
          </a:p>
        </p:txBody>
      </p:sp>
      <p:sp>
        <p:nvSpPr>
          <p:cNvPr id="5" name="Content Placeholder 3">
            <a:extLst>
              <a:ext uri="{FF2B5EF4-FFF2-40B4-BE49-F238E27FC236}">
                <a16:creationId xmlns:a16="http://schemas.microsoft.com/office/drawing/2014/main" id="{E8C9CDA1-FD68-4E35-A413-BDEA084773D1}"/>
              </a:ext>
            </a:extLst>
          </p:cNvPr>
          <p:cNvSpPr txBox="1">
            <a:spLocks/>
          </p:cNvSpPr>
          <p:nvPr/>
        </p:nvSpPr>
        <p:spPr>
          <a:xfrm>
            <a:off x="1251678" y="3953934"/>
            <a:ext cx="3406047" cy="1845733"/>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buFont typeface="Arial" panose="020B0604020202020204" pitchFamily="34" charset="0"/>
              <a:buNone/>
            </a:pPr>
            <a:r>
              <a:rPr lang="en-US" dirty="0">
                <a:solidFill>
                  <a:schemeClr val="tx1"/>
                </a:solidFill>
              </a:rPr>
              <a:t>Charity </a:t>
            </a:r>
            <a:r>
              <a:rPr lang="en-US" dirty="0" err="1">
                <a:solidFill>
                  <a:schemeClr val="tx1"/>
                </a:solidFill>
              </a:rPr>
              <a:t>Akamnonu</a:t>
            </a:r>
            <a:endParaRPr lang="en-US" dirty="0">
              <a:solidFill>
                <a:schemeClr val="tx1"/>
              </a:solidFill>
            </a:endParaRPr>
          </a:p>
          <a:p>
            <a:pPr marL="0" indent="0">
              <a:buFont typeface="Arial" panose="020B0604020202020204" pitchFamily="34" charset="0"/>
              <a:buNone/>
            </a:pPr>
            <a:r>
              <a:rPr lang="en-US" dirty="0">
                <a:solidFill>
                  <a:schemeClr val="tx1"/>
                </a:solidFill>
              </a:rPr>
              <a:t>Interim Travel Specialist</a:t>
            </a:r>
          </a:p>
          <a:p>
            <a:pPr marL="0" indent="0">
              <a:buFont typeface="Arial" panose="020B0604020202020204" pitchFamily="34" charset="0"/>
              <a:buNone/>
            </a:pPr>
            <a:r>
              <a:rPr lang="en-US" dirty="0">
                <a:solidFill>
                  <a:schemeClr val="tx1"/>
                </a:solidFill>
              </a:rPr>
              <a:t>Office Phone: 318-274-3850</a:t>
            </a:r>
          </a:p>
          <a:p>
            <a:pPr marL="0" indent="0">
              <a:buNone/>
            </a:pPr>
            <a:r>
              <a:rPr lang="en-US" dirty="0">
                <a:solidFill>
                  <a:schemeClr val="tx1"/>
                </a:solidFill>
              </a:rPr>
              <a:t>Email: akamnonucha@gram.edu</a:t>
            </a:r>
          </a:p>
        </p:txBody>
      </p:sp>
      <p:sp>
        <p:nvSpPr>
          <p:cNvPr id="6" name="Content Placeholder 3">
            <a:extLst>
              <a:ext uri="{FF2B5EF4-FFF2-40B4-BE49-F238E27FC236}">
                <a16:creationId xmlns:a16="http://schemas.microsoft.com/office/drawing/2014/main" id="{E26C466F-DCB7-4C46-81AE-184569B72048}"/>
              </a:ext>
            </a:extLst>
          </p:cNvPr>
          <p:cNvSpPr txBox="1">
            <a:spLocks/>
          </p:cNvSpPr>
          <p:nvPr/>
        </p:nvSpPr>
        <p:spPr>
          <a:xfrm>
            <a:off x="6715390" y="3953934"/>
            <a:ext cx="4800600" cy="1845733"/>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buFont typeface="Arial" panose="020B0604020202020204" pitchFamily="34" charset="0"/>
              <a:buNone/>
            </a:pPr>
            <a:r>
              <a:rPr lang="en-US" dirty="0">
                <a:solidFill>
                  <a:schemeClr val="tx1"/>
                </a:solidFill>
              </a:rPr>
              <a:t>Willie Jefferson</a:t>
            </a:r>
          </a:p>
          <a:p>
            <a:pPr marL="0" indent="0">
              <a:buFont typeface="Arial" panose="020B0604020202020204" pitchFamily="34" charset="0"/>
              <a:buNone/>
            </a:pPr>
            <a:r>
              <a:rPr lang="en-US" dirty="0">
                <a:solidFill>
                  <a:schemeClr val="tx1"/>
                </a:solidFill>
              </a:rPr>
              <a:t>Interim Travel Specialist</a:t>
            </a:r>
          </a:p>
          <a:p>
            <a:pPr marL="0" indent="0">
              <a:buFont typeface="Arial" panose="020B0604020202020204" pitchFamily="34" charset="0"/>
              <a:buNone/>
            </a:pPr>
            <a:r>
              <a:rPr lang="en-US" dirty="0">
                <a:solidFill>
                  <a:schemeClr val="tx1"/>
                </a:solidFill>
              </a:rPr>
              <a:t>Office Phone: 318-274-6288</a:t>
            </a:r>
          </a:p>
          <a:p>
            <a:pPr marL="0" indent="0">
              <a:buFont typeface="Arial" panose="020B0604020202020204" pitchFamily="34" charset="0"/>
              <a:buNone/>
            </a:pPr>
            <a:r>
              <a:rPr lang="en-US" dirty="0">
                <a:solidFill>
                  <a:schemeClr val="tx1"/>
                </a:solidFill>
              </a:rPr>
              <a:t>Email: jeffersonwi@gram.edu</a:t>
            </a:r>
          </a:p>
        </p:txBody>
      </p:sp>
      <p:sp>
        <p:nvSpPr>
          <p:cNvPr id="7" name="Content Placeholder 3">
            <a:extLst>
              <a:ext uri="{FF2B5EF4-FFF2-40B4-BE49-F238E27FC236}">
                <a16:creationId xmlns:a16="http://schemas.microsoft.com/office/drawing/2014/main" id="{D99697DA-5C90-4F9C-82EA-5CCC7097F787}"/>
              </a:ext>
            </a:extLst>
          </p:cNvPr>
          <p:cNvSpPr txBox="1">
            <a:spLocks/>
          </p:cNvSpPr>
          <p:nvPr/>
        </p:nvSpPr>
        <p:spPr>
          <a:xfrm>
            <a:off x="2623940" y="5998949"/>
            <a:ext cx="8892050" cy="1845733"/>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buFont typeface="Arial" panose="020B0604020202020204" pitchFamily="34" charset="0"/>
              <a:buNone/>
            </a:pPr>
            <a:r>
              <a:rPr lang="en-US" b="1" dirty="0">
                <a:solidFill>
                  <a:schemeClr val="tx1"/>
                </a:solidFill>
              </a:rPr>
              <a:t>AFTER HOURS PHONE NUMBER (ONLY) 318-957-6740</a:t>
            </a:r>
          </a:p>
        </p:txBody>
      </p:sp>
    </p:spTree>
    <p:extLst>
      <p:ext uri="{BB962C8B-B14F-4D97-AF65-F5344CB8AC3E}">
        <p14:creationId xmlns:p14="http://schemas.microsoft.com/office/powerpoint/2010/main" val="39610689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5334" y="287867"/>
            <a:ext cx="10439400" cy="999066"/>
          </a:xfrm>
        </p:spPr>
        <p:txBody>
          <a:bodyPr>
            <a:normAutofit/>
          </a:bodyPr>
          <a:lstStyle/>
          <a:p>
            <a:r>
              <a:rPr lang="en-US" dirty="0"/>
              <a:t>Travel request denials</a:t>
            </a:r>
          </a:p>
        </p:txBody>
      </p:sp>
      <p:sp>
        <p:nvSpPr>
          <p:cNvPr id="4" name="Content Placeholder 3">
            <a:extLst>
              <a:ext uri="{FF2B5EF4-FFF2-40B4-BE49-F238E27FC236}">
                <a16:creationId xmlns:a16="http://schemas.microsoft.com/office/drawing/2014/main" id="{29255461-C461-4BB5-BA6B-194370459E63}"/>
              </a:ext>
            </a:extLst>
          </p:cNvPr>
          <p:cNvSpPr>
            <a:spLocks noGrp="1"/>
          </p:cNvSpPr>
          <p:nvPr>
            <p:ph sz="half" idx="1"/>
          </p:nvPr>
        </p:nvSpPr>
        <p:spPr>
          <a:xfrm>
            <a:off x="1062567" y="1219199"/>
            <a:ext cx="10684933" cy="5554133"/>
          </a:xfrm>
        </p:spPr>
        <p:txBody>
          <a:bodyPr/>
          <a:lstStyle/>
          <a:p>
            <a:r>
              <a:rPr lang="en-US" dirty="0"/>
              <a:t>Travel requests may be denied within ten (10) business days of travel if required documentation or prior approvals are missing, or if the request does not comply with University or State travel policy.</a:t>
            </a:r>
          </a:p>
          <a:p>
            <a:pPr marL="0" indent="0">
              <a:buNone/>
            </a:pPr>
            <a:endParaRPr lang="en-US" dirty="0"/>
          </a:p>
          <a:p>
            <a:r>
              <a:rPr lang="en-US" sz="2800" dirty="0"/>
              <a:t>Common Reasons for Denial</a:t>
            </a:r>
          </a:p>
          <a:p>
            <a:pPr lvl="1"/>
            <a:r>
              <a:rPr lang="en-US" sz="2800" dirty="0"/>
              <a:t>Missing or incomplete documentation</a:t>
            </a:r>
          </a:p>
          <a:p>
            <a:pPr lvl="1"/>
            <a:r>
              <a:rPr lang="en-US" sz="2800" dirty="0"/>
              <a:t>Required prior approval letters not submitted</a:t>
            </a:r>
          </a:p>
          <a:p>
            <a:pPr lvl="1"/>
            <a:r>
              <a:rPr lang="en-US" sz="2800" dirty="0"/>
              <a:t>GSA rate documentation not provided </a:t>
            </a:r>
          </a:p>
          <a:p>
            <a:pPr lvl="1"/>
            <a:r>
              <a:rPr lang="en-US" sz="2800" dirty="0"/>
              <a:t>Payroll deduction form not submitted</a:t>
            </a:r>
          </a:p>
          <a:p>
            <a:pPr lvl="1"/>
            <a:r>
              <a:rPr lang="en-US" sz="2800" dirty="0"/>
              <a:t>Incomplete or unapproved encumbrances </a:t>
            </a:r>
          </a:p>
        </p:txBody>
      </p:sp>
    </p:spTree>
    <p:extLst>
      <p:ext uri="{BB962C8B-B14F-4D97-AF65-F5344CB8AC3E}">
        <p14:creationId xmlns:p14="http://schemas.microsoft.com/office/powerpoint/2010/main" val="12119552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5334" y="287867"/>
            <a:ext cx="10439400" cy="999066"/>
          </a:xfrm>
        </p:spPr>
        <p:txBody>
          <a:bodyPr>
            <a:normAutofit/>
          </a:bodyPr>
          <a:lstStyle/>
          <a:p>
            <a:r>
              <a:rPr lang="en-US" dirty="0"/>
              <a:t>OTHER IMPORTANT INFORMATION</a:t>
            </a:r>
          </a:p>
        </p:txBody>
      </p:sp>
      <p:sp>
        <p:nvSpPr>
          <p:cNvPr id="4" name="Content Placeholder 3">
            <a:extLst>
              <a:ext uri="{FF2B5EF4-FFF2-40B4-BE49-F238E27FC236}">
                <a16:creationId xmlns:a16="http://schemas.microsoft.com/office/drawing/2014/main" id="{29255461-C461-4BB5-BA6B-194370459E63}"/>
              </a:ext>
            </a:extLst>
          </p:cNvPr>
          <p:cNvSpPr>
            <a:spLocks noGrp="1"/>
          </p:cNvSpPr>
          <p:nvPr>
            <p:ph sz="half" idx="1"/>
          </p:nvPr>
        </p:nvSpPr>
        <p:spPr>
          <a:xfrm>
            <a:off x="1062567" y="1219199"/>
            <a:ext cx="10684933" cy="2616201"/>
          </a:xfrm>
        </p:spPr>
        <p:txBody>
          <a:bodyPr/>
          <a:lstStyle/>
          <a:p>
            <a:r>
              <a:rPr lang="en-US" sz="2800" dirty="0">
                <a:solidFill>
                  <a:schemeClr val="tx1"/>
                </a:solidFill>
              </a:rPr>
              <a:t>The State CBA Card is to be used for official university business only. Violators of policies &amp; procedures will be subject to disciplinary action. </a:t>
            </a:r>
          </a:p>
          <a:p>
            <a:pPr lvl="1"/>
            <a:r>
              <a:rPr lang="en-US" sz="2600" dirty="0">
                <a:solidFill>
                  <a:schemeClr val="tx1"/>
                </a:solidFill>
              </a:rPr>
              <a:t>Violations:</a:t>
            </a:r>
          </a:p>
          <a:p>
            <a:pPr lvl="2"/>
            <a:r>
              <a:rPr lang="en-US" sz="2400" dirty="0">
                <a:solidFill>
                  <a:schemeClr val="tx1"/>
                </a:solidFill>
              </a:rPr>
              <a:t>Personal or unauthorized purchases such as hotel incidentals </a:t>
            </a:r>
          </a:p>
          <a:p>
            <a:pPr lvl="2"/>
            <a:r>
              <a:rPr lang="en-US" sz="2400" dirty="0">
                <a:solidFill>
                  <a:schemeClr val="tx1"/>
                </a:solidFill>
              </a:rPr>
              <a:t>Alcohol</a:t>
            </a:r>
          </a:p>
        </p:txBody>
      </p:sp>
      <p:sp>
        <p:nvSpPr>
          <p:cNvPr id="5" name="Content Placeholder 3">
            <a:extLst>
              <a:ext uri="{FF2B5EF4-FFF2-40B4-BE49-F238E27FC236}">
                <a16:creationId xmlns:a16="http://schemas.microsoft.com/office/drawing/2014/main" id="{E7A0C1F9-2705-457F-9803-D8854AECE36D}"/>
              </a:ext>
            </a:extLst>
          </p:cNvPr>
          <p:cNvSpPr txBox="1">
            <a:spLocks/>
          </p:cNvSpPr>
          <p:nvPr/>
        </p:nvSpPr>
        <p:spPr>
          <a:xfrm>
            <a:off x="1185334" y="3776132"/>
            <a:ext cx="10684933" cy="308186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r>
              <a:rPr lang="en-US" sz="2800" dirty="0">
                <a:solidFill>
                  <a:schemeClr val="tx1"/>
                </a:solidFill>
              </a:rPr>
              <a:t>Failure to comply with all State CBA Card policies &amp; procedures may result in the following:</a:t>
            </a:r>
          </a:p>
          <a:p>
            <a:pPr lvl="1"/>
            <a:r>
              <a:rPr lang="en-US" sz="2200" dirty="0">
                <a:solidFill>
                  <a:schemeClr val="tx1"/>
                </a:solidFill>
              </a:rPr>
              <a:t>Payroll deduction</a:t>
            </a:r>
          </a:p>
          <a:p>
            <a:pPr lvl="1"/>
            <a:r>
              <a:rPr lang="en-US" sz="2200" dirty="0">
                <a:solidFill>
                  <a:schemeClr val="tx1"/>
                </a:solidFill>
              </a:rPr>
              <a:t>Loss of travel privileges on GSU CBA Card</a:t>
            </a:r>
          </a:p>
          <a:p>
            <a:pPr lvl="1"/>
            <a:r>
              <a:rPr lang="en-US" sz="2200" dirty="0">
                <a:solidFill>
                  <a:schemeClr val="tx1"/>
                </a:solidFill>
              </a:rPr>
              <a:t>Notification to administration, internal audit, Office of State Travel, LLA (Louisiana Legislative Auditor) and University Police</a:t>
            </a:r>
          </a:p>
          <a:p>
            <a:pPr lvl="1"/>
            <a:r>
              <a:rPr lang="en-US" sz="2200" dirty="0">
                <a:solidFill>
                  <a:schemeClr val="tx1"/>
                </a:solidFill>
              </a:rPr>
              <a:t>Possible employment suspension or termination</a:t>
            </a:r>
          </a:p>
        </p:txBody>
      </p:sp>
    </p:spTree>
    <p:extLst>
      <p:ext uri="{BB962C8B-B14F-4D97-AF65-F5344CB8AC3E}">
        <p14:creationId xmlns:p14="http://schemas.microsoft.com/office/powerpoint/2010/main" val="21578678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796B3-7996-4BBB-9719-0771D458A6FA}"/>
              </a:ext>
            </a:extLst>
          </p:cNvPr>
          <p:cNvSpPr>
            <a:spLocks noGrp="1"/>
          </p:cNvSpPr>
          <p:nvPr>
            <p:ph type="title"/>
          </p:nvPr>
        </p:nvSpPr>
        <p:spPr>
          <a:xfrm>
            <a:off x="1006839" y="382385"/>
            <a:ext cx="10178322" cy="1492132"/>
          </a:xfrm>
        </p:spPr>
        <p:txBody>
          <a:bodyPr/>
          <a:lstStyle/>
          <a:p>
            <a:pPr algn="ctr"/>
            <a:r>
              <a:rPr lang="en-US" dirty="0"/>
              <a:t>Questions? </a:t>
            </a:r>
          </a:p>
        </p:txBody>
      </p:sp>
      <p:pic>
        <p:nvPicPr>
          <p:cNvPr id="6" name="Content Placeholder 5" descr="Question Mark (Red) behind Person Icon">
            <a:extLst>
              <a:ext uri="{FF2B5EF4-FFF2-40B4-BE49-F238E27FC236}">
                <a16:creationId xmlns:a16="http://schemas.microsoft.com/office/drawing/2014/main" id="{017DD44D-B740-424A-A555-C0967C55E16E}"/>
              </a:ext>
            </a:extLst>
          </p:cNvPr>
          <p:cNvPicPr>
            <a:picLocks noGrp="1" noChangeAspect="1"/>
          </p:cNvPicPr>
          <p:nvPr>
            <p:ph sz="half" idx="1"/>
          </p:nvPr>
        </p:nvPicPr>
        <p:blipFill>
          <a:blip r:embed="rId2">
            <a:extLst>
              <a:ext uri="{837473B0-CC2E-450A-ABE3-18F120FF3D39}">
                <a1611:picAttrSrcUrl xmlns:a1611="http://schemas.microsoft.com/office/drawing/2016/11/main" r:id="rId3"/>
              </a:ext>
            </a:extLst>
          </a:blip>
          <a:stretch>
            <a:fillRect/>
          </a:stretch>
        </p:blipFill>
        <p:spPr>
          <a:xfrm>
            <a:off x="3575981" y="1606491"/>
            <a:ext cx="4594895" cy="4594895"/>
          </a:xfrm>
        </p:spPr>
      </p:pic>
    </p:spTree>
    <p:extLst>
      <p:ext uri="{BB962C8B-B14F-4D97-AF65-F5344CB8AC3E}">
        <p14:creationId xmlns:p14="http://schemas.microsoft.com/office/powerpoint/2010/main" val="40874518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Travel Information </a:t>
            </a:r>
          </a:p>
        </p:txBody>
      </p:sp>
      <p:sp>
        <p:nvSpPr>
          <p:cNvPr id="3" name="Content Placeholder 2"/>
          <p:cNvSpPr>
            <a:spLocks noGrp="1"/>
          </p:cNvSpPr>
          <p:nvPr>
            <p:ph idx="1"/>
          </p:nvPr>
        </p:nvSpPr>
        <p:spPr>
          <a:xfrm>
            <a:off x="1251678" y="1530037"/>
            <a:ext cx="10178322" cy="4349556"/>
          </a:xfrm>
        </p:spPr>
        <p:txBody>
          <a:bodyPr>
            <a:normAutofit/>
          </a:bodyPr>
          <a:lstStyle/>
          <a:p>
            <a:pPr marL="0" indent="0">
              <a:buNone/>
            </a:pPr>
            <a:r>
              <a:rPr lang="en-US" sz="4000" dirty="0">
                <a:solidFill>
                  <a:schemeClr val="tx1"/>
                </a:solidFill>
              </a:rPr>
              <a:t>How do I get to GSU Travel Page?</a:t>
            </a:r>
          </a:p>
          <a:p>
            <a:pPr lvl="1"/>
            <a:r>
              <a:rPr lang="en-US" sz="3600" dirty="0">
                <a:solidFill>
                  <a:schemeClr val="tx1"/>
                </a:solidFill>
              </a:rPr>
              <a:t>Gram.edu</a:t>
            </a:r>
          </a:p>
          <a:p>
            <a:pPr lvl="1"/>
            <a:r>
              <a:rPr lang="en-US" sz="3600" dirty="0">
                <a:solidFill>
                  <a:schemeClr val="tx1"/>
                </a:solidFill>
              </a:rPr>
              <a:t>GSUNET</a:t>
            </a:r>
          </a:p>
          <a:p>
            <a:pPr lvl="1"/>
            <a:r>
              <a:rPr lang="en-US" sz="3600" dirty="0">
                <a:solidFill>
                  <a:schemeClr val="tx1"/>
                </a:solidFill>
              </a:rPr>
              <a:t>DocuSign</a:t>
            </a:r>
          </a:p>
          <a:p>
            <a:pPr lvl="1"/>
            <a:r>
              <a:rPr lang="en-US" sz="3600" dirty="0">
                <a:solidFill>
                  <a:schemeClr val="tx1"/>
                </a:solidFill>
              </a:rPr>
              <a:t>Travel Information</a:t>
            </a:r>
            <a:r>
              <a:rPr lang="en-US" sz="3600" dirty="0"/>
              <a:t> </a:t>
            </a:r>
          </a:p>
        </p:txBody>
      </p:sp>
    </p:spTree>
    <p:extLst>
      <p:ext uri="{BB962C8B-B14F-4D97-AF65-F5344CB8AC3E}">
        <p14:creationId xmlns:p14="http://schemas.microsoft.com/office/powerpoint/2010/main" val="33579740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C3AA9-23EB-48CC-8E48-E3D67B4F8336}"/>
              </a:ext>
            </a:extLst>
          </p:cNvPr>
          <p:cNvSpPr>
            <a:spLocks noGrp="1"/>
          </p:cNvSpPr>
          <p:nvPr>
            <p:ph type="title"/>
          </p:nvPr>
        </p:nvSpPr>
        <p:spPr/>
        <p:txBody>
          <a:bodyPr/>
          <a:lstStyle/>
          <a:p>
            <a:pPr algn="ctr"/>
            <a:r>
              <a:rPr lang="en-US" dirty="0"/>
              <a:t>NEW EMPLOYEE ON BOARDING</a:t>
            </a:r>
          </a:p>
        </p:txBody>
      </p:sp>
      <p:sp>
        <p:nvSpPr>
          <p:cNvPr id="3" name="Content Placeholder 2">
            <a:extLst>
              <a:ext uri="{FF2B5EF4-FFF2-40B4-BE49-F238E27FC236}">
                <a16:creationId xmlns:a16="http://schemas.microsoft.com/office/drawing/2014/main" id="{BA3711C4-7437-461E-A3BB-D8ADD47189BD}"/>
              </a:ext>
            </a:extLst>
          </p:cNvPr>
          <p:cNvSpPr>
            <a:spLocks noGrp="1"/>
          </p:cNvSpPr>
          <p:nvPr>
            <p:ph idx="1"/>
          </p:nvPr>
        </p:nvSpPr>
        <p:spPr>
          <a:xfrm>
            <a:off x="1251678" y="1795244"/>
            <a:ext cx="10178322" cy="4310851"/>
          </a:xfrm>
        </p:spPr>
        <p:txBody>
          <a:bodyPr>
            <a:normAutofit/>
          </a:bodyPr>
          <a:lstStyle/>
          <a:p>
            <a:r>
              <a:rPr lang="en-US" dirty="0">
                <a:solidFill>
                  <a:schemeClr val="tx1"/>
                </a:solidFill>
              </a:rPr>
              <a:t>It is the employee’s responsibility to connect with the Travel Office at </a:t>
            </a:r>
            <a:r>
              <a:rPr lang="en-US" dirty="0">
                <a:solidFill>
                  <a:schemeClr val="tx1"/>
                </a:solidFill>
                <a:hlinkClick r:id="rId2">
                  <a:extLst>
                    <a:ext uri="{A12FA001-AC4F-418D-AE19-62706E023703}">
                      <ahyp:hlinkClr xmlns:ahyp="http://schemas.microsoft.com/office/drawing/2018/hyperlinkcolor" val="tx"/>
                    </a:ext>
                  </a:extLst>
                </a:hlinkClick>
              </a:rPr>
              <a:t>travel@gram.edu</a:t>
            </a:r>
            <a:r>
              <a:rPr lang="en-US" dirty="0">
                <a:solidFill>
                  <a:schemeClr val="tx1"/>
                </a:solidFill>
              </a:rPr>
              <a:t> in a timely manner to ensure eligibility for official university travel. Employees who do not complete the required travel training will not be permitted to travel on behalf of the university. </a:t>
            </a:r>
          </a:p>
          <a:p>
            <a:r>
              <a:rPr lang="en-US" dirty="0">
                <a:solidFill>
                  <a:schemeClr val="tx1"/>
                </a:solidFill>
              </a:rPr>
              <a:t>University Travel will host various training sessions throughout the year. However, it is essential that employees proactively reach out to the Travel Office, especially those in time-sensitive departments such as Athletics, to arrange immediate training as needed. </a:t>
            </a:r>
          </a:p>
          <a:p>
            <a:r>
              <a:rPr lang="en-US" dirty="0">
                <a:solidFill>
                  <a:schemeClr val="tx1"/>
                </a:solidFill>
              </a:rPr>
              <a:t>ALL employees, including current staff, are required to complete the travel training prior to engaging in any travel activities. </a:t>
            </a:r>
          </a:p>
          <a:p>
            <a:endParaRPr lang="en-US" dirty="0"/>
          </a:p>
          <a:p>
            <a:pPr marL="0" indent="0">
              <a:buNone/>
            </a:pPr>
            <a:endParaRPr lang="en-US" dirty="0"/>
          </a:p>
        </p:txBody>
      </p:sp>
    </p:spTree>
    <p:extLst>
      <p:ext uri="{BB962C8B-B14F-4D97-AF65-F5344CB8AC3E}">
        <p14:creationId xmlns:p14="http://schemas.microsoft.com/office/powerpoint/2010/main" val="35821315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1D66A-0C5F-4CE4-844A-3EE21E658AEA}"/>
              </a:ext>
            </a:extLst>
          </p:cNvPr>
          <p:cNvSpPr>
            <a:spLocks noGrp="1"/>
          </p:cNvSpPr>
          <p:nvPr>
            <p:ph type="title"/>
          </p:nvPr>
        </p:nvSpPr>
        <p:spPr/>
        <p:txBody>
          <a:bodyPr>
            <a:normAutofit/>
          </a:bodyPr>
          <a:lstStyle/>
          <a:p>
            <a:pPr algn="ctr"/>
            <a:r>
              <a:rPr lang="en-US" sz="5400" dirty="0"/>
              <a:t>WHAT IS A University Travel</a:t>
            </a:r>
          </a:p>
        </p:txBody>
      </p:sp>
      <p:sp>
        <p:nvSpPr>
          <p:cNvPr id="3" name="Content Placeholder 2">
            <a:extLst>
              <a:ext uri="{FF2B5EF4-FFF2-40B4-BE49-F238E27FC236}">
                <a16:creationId xmlns:a16="http://schemas.microsoft.com/office/drawing/2014/main" id="{18AD1C28-FDA1-427E-B539-12BD60AEFDAC}"/>
              </a:ext>
            </a:extLst>
          </p:cNvPr>
          <p:cNvSpPr>
            <a:spLocks noGrp="1"/>
          </p:cNvSpPr>
          <p:nvPr>
            <p:ph idx="1"/>
          </p:nvPr>
        </p:nvSpPr>
        <p:spPr>
          <a:xfrm>
            <a:off x="1006839" y="1295713"/>
            <a:ext cx="10178322" cy="5680820"/>
          </a:xfrm>
        </p:spPr>
        <p:txBody>
          <a:bodyPr>
            <a:normAutofit/>
          </a:bodyPr>
          <a:lstStyle/>
          <a:p>
            <a:pPr marL="0" indent="0" algn="ctr">
              <a:buNone/>
            </a:pPr>
            <a:endParaRPr lang="en-US" b="1" dirty="0">
              <a:solidFill>
                <a:schemeClr val="tx1"/>
              </a:solidFill>
            </a:endParaRPr>
          </a:p>
          <a:p>
            <a:r>
              <a:rPr lang="en-US" dirty="0">
                <a:solidFill>
                  <a:schemeClr val="tx1"/>
                </a:solidFill>
              </a:rPr>
              <a:t>University Travel refers to travel that is officially authorized and directly related to conducting University business on behalf of Grambling State University. </a:t>
            </a:r>
          </a:p>
          <a:p>
            <a:endParaRPr lang="en-US" dirty="0">
              <a:solidFill>
                <a:schemeClr val="tx1"/>
              </a:solidFill>
            </a:endParaRPr>
          </a:p>
          <a:p>
            <a:pPr>
              <a:buFont typeface="Wingdings" panose="05000000000000000000" pitchFamily="2" charset="2"/>
              <a:buChar char="ü"/>
            </a:pPr>
            <a:r>
              <a:rPr lang="en-US" dirty="0">
                <a:solidFill>
                  <a:schemeClr val="tx1"/>
                </a:solidFill>
              </a:rPr>
              <a:t>Key Characteristics</a:t>
            </a:r>
          </a:p>
          <a:p>
            <a:pPr lvl="1"/>
            <a:r>
              <a:rPr lang="en-US" dirty="0">
                <a:solidFill>
                  <a:schemeClr val="tx1"/>
                </a:solidFill>
              </a:rPr>
              <a:t>Must have an approved Travel Authorization (TA) before travel occurs. Expenses must be necessary, reasonable, and allowable under University and State Travel policy.</a:t>
            </a:r>
          </a:p>
          <a:p>
            <a:pPr lvl="1"/>
            <a:r>
              <a:rPr lang="en-US" dirty="0">
                <a:solidFill>
                  <a:schemeClr val="tx1"/>
                </a:solidFill>
              </a:rPr>
              <a:t>Travel is conducted for official business purposes, such as: conferences and workshops, recruitment or athletic competitions, meetings, trainings, or research. </a:t>
            </a:r>
          </a:p>
          <a:p>
            <a:pPr marL="457200" lvl="1" indent="0">
              <a:buNone/>
            </a:pPr>
            <a:endParaRPr lang="en-US" dirty="0">
              <a:solidFill>
                <a:schemeClr val="tx1"/>
              </a:solidFill>
            </a:endParaRPr>
          </a:p>
          <a:p>
            <a:pPr marL="457200" lvl="1" indent="0">
              <a:buNone/>
            </a:pPr>
            <a:r>
              <a:rPr lang="en-US" b="1" dirty="0">
                <a:solidFill>
                  <a:srgbClr val="FF0000"/>
                </a:solidFill>
              </a:rPr>
              <a:t>*****Important Reminder: Personal travel or expenses not related to official University business are not considered University Travel and are not reimbursable. </a:t>
            </a:r>
          </a:p>
          <a:p>
            <a:pPr marL="411480" lvl="1" indent="0">
              <a:buNone/>
            </a:pPr>
            <a:endParaRPr lang="en-US" dirty="0"/>
          </a:p>
          <a:p>
            <a:endParaRPr lang="en-US" dirty="0"/>
          </a:p>
        </p:txBody>
      </p:sp>
    </p:spTree>
    <p:extLst>
      <p:ext uri="{BB962C8B-B14F-4D97-AF65-F5344CB8AC3E}">
        <p14:creationId xmlns:p14="http://schemas.microsoft.com/office/powerpoint/2010/main" val="1381197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1D66A-0C5F-4CE4-844A-3EE21E658AEA}"/>
              </a:ext>
            </a:extLst>
          </p:cNvPr>
          <p:cNvSpPr>
            <a:spLocks noGrp="1"/>
          </p:cNvSpPr>
          <p:nvPr>
            <p:ph type="title"/>
          </p:nvPr>
        </p:nvSpPr>
        <p:spPr/>
        <p:txBody>
          <a:bodyPr>
            <a:normAutofit/>
          </a:bodyPr>
          <a:lstStyle/>
          <a:p>
            <a:pPr algn="ctr"/>
            <a:r>
              <a:rPr lang="en-US" sz="5400" dirty="0"/>
              <a:t>Introduction and purpose</a:t>
            </a:r>
          </a:p>
        </p:txBody>
      </p:sp>
      <p:sp>
        <p:nvSpPr>
          <p:cNvPr id="3" name="Content Placeholder 2">
            <a:extLst>
              <a:ext uri="{FF2B5EF4-FFF2-40B4-BE49-F238E27FC236}">
                <a16:creationId xmlns:a16="http://schemas.microsoft.com/office/drawing/2014/main" id="{18AD1C28-FDA1-427E-B539-12BD60AEFDAC}"/>
              </a:ext>
            </a:extLst>
          </p:cNvPr>
          <p:cNvSpPr>
            <a:spLocks noGrp="1"/>
          </p:cNvSpPr>
          <p:nvPr>
            <p:ph idx="1"/>
          </p:nvPr>
        </p:nvSpPr>
        <p:spPr>
          <a:xfrm>
            <a:off x="1006839" y="1295713"/>
            <a:ext cx="10178322" cy="5680820"/>
          </a:xfrm>
        </p:spPr>
        <p:txBody>
          <a:bodyPr>
            <a:normAutofit/>
          </a:bodyPr>
          <a:lstStyle/>
          <a:p>
            <a:pPr marL="0" indent="0" algn="ctr">
              <a:buNone/>
            </a:pPr>
            <a:r>
              <a:rPr lang="en-US" b="1" dirty="0">
                <a:solidFill>
                  <a:schemeClr val="tx1"/>
                </a:solidFill>
              </a:rPr>
              <a:t>What is the State Travel Card/CBA</a:t>
            </a:r>
          </a:p>
          <a:p>
            <a:pPr marL="0" indent="0" algn="ctr">
              <a:buNone/>
            </a:pPr>
            <a:endParaRPr lang="en-US" b="1" dirty="0">
              <a:solidFill>
                <a:schemeClr val="tx1"/>
              </a:solidFill>
            </a:endParaRPr>
          </a:p>
          <a:p>
            <a:r>
              <a:rPr lang="en-US" dirty="0">
                <a:solidFill>
                  <a:schemeClr val="tx1"/>
                </a:solidFill>
              </a:rPr>
              <a:t>The State Travel Card is a VISA credit card issued by Bank of America (BOA) that is used by GSU employees to pay for specific authorized travel expenses. The CBA is a cardless billing account issued to the university for travel expenses. </a:t>
            </a:r>
          </a:p>
          <a:p>
            <a:r>
              <a:rPr lang="en-US" dirty="0">
                <a:solidFill>
                  <a:schemeClr val="tx1"/>
                </a:solidFill>
              </a:rPr>
              <a:t>Tools to manage travel and accounting. </a:t>
            </a:r>
          </a:p>
          <a:p>
            <a:r>
              <a:rPr lang="en-US" dirty="0">
                <a:solidFill>
                  <a:schemeClr val="tx1"/>
                </a:solidFill>
              </a:rPr>
              <a:t>The individual whose name is assigned to the CBA is responsible for all transactions made with the card. No one else can use either!</a:t>
            </a:r>
          </a:p>
          <a:p>
            <a:r>
              <a:rPr lang="en-US" dirty="0">
                <a:solidFill>
                  <a:schemeClr val="tx1"/>
                </a:solidFill>
              </a:rPr>
              <a:t>The card can only be used to pay for authorized travel expenses. </a:t>
            </a:r>
          </a:p>
          <a:p>
            <a:r>
              <a:rPr lang="en-US" dirty="0">
                <a:solidFill>
                  <a:schemeClr val="tx1"/>
                </a:solidFill>
              </a:rPr>
              <a:t>Approvers are responsible for approving only those transactions that pertains to official state business</a:t>
            </a:r>
          </a:p>
          <a:p>
            <a:endParaRPr lang="en-US" dirty="0"/>
          </a:p>
          <a:p>
            <a:pPr marL="411480" lvl="1" indent="0">
              <a:buNone/>
            </a:pPr>
            <a:endParaRPr lang="en-US" dirty="0"/>
          </a:p>
          <a:p>
            <a:endParaRPr lang="en-US" dirty="0"/>
          </a:p>
        </p:txBody>
      </p:sp>
    </p:spTree>
    <p:extLst>
      <p:ext uri="{BB962C8B-B14F-4D97-AF65-F5344CB8AC3E}">
        <p14:creationId xmlns:p14="http://schemas.microsoft.com/office/powerpoint/2010/main" val="36792725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AUTHORIZED PURCHASES</a:t>
            </a:r>
          </a:p>
        </p:txBody>
      </p:sp>
      <p:sp>
        <p:nvSpPr>
          <p:cNvPr id="6" name="Content Placeholder 5">
            <a:extLst>
              <a:ext uri="{FF2B5EF4-FFF2-40B4-BE49-F238E27FC236}">
                <a16:creationId xmlns:a16="http://schemas.microsoft.com/office/drawing/2014/main" id="{7A0D2D5C-A4F3-45BE-A2AE-47006B8F73A2}"/>
              </a:ext>
            </a:extLst>
          </p:cNvPr>
          <p:cNvSpPr>
            <a:spLocks noGrp="1"/>
          </p:cNvSpPr>
          <p:nvPr>
            <p:ph sz="half" idx="1"/>
          </p:nvPr>
        </p:nvSpPr>
        <p:spPr>
          <a:xfrm>
            <a:off x="1251678" y="1442717"/>
            <a:ext cx="10350500" cy="863600"/>
          </a:xfrm>
        </p:spPr>
        <p:txBody>
          <a:bodyPr/>
          <a:lstStyle/>
          <a:p>
            <a:r>
              <a:rPr lang="en-US" b="1" dirty="0">
                <a:solidFill>
                  <a:schemeClr val="tx1"/>
                </a:solidFill>
              </a:rPr>
              <a:t>The four approved items that must be paid using a State Travel Card or CBA for approved travel expenses are:</a:t>
            </a:r>
          </a:p>
        </p:txBody>
      </p:sp>
      <p:sp>
        <p:nvSpPr>
          <p:cNvPr id="4" name="Content Placeholder 5">
            <a:extLst>
              <a:ext uri="{FF2B5EF4-FFF2-40B4-BE49-F238E27FC236}">
                <a16:creationId xmlns:a16="http://schemas.microsoft.com/office/drawing/2014/main" id="{EF1BA7E3-5623-4517-B9B9-9AC695F6232C}"/>
              </a:ext>
              <a:ext uri="{C183D7F6-B498-43B3-948B-1728B52AA6E4}">
                <adec:decorative xmlns:adec="http://schemas.microsoft.com/office/drawing/2017/decorative" val="1"/>
              </a:ext>
            </a:extLst>
          </p:cNvPr>
          <p:cNvSpPr txBox="1">
            <a:spLocks/>
          </p:cNvSpPr>
          <p:nvPr/>
        </p:nvSpPr>
        <p:spPr>
          <a:xfrm>
            <a:off x="1251678" y="2424849"/>
            <a:ext cx="10350500" cy="3730417"/>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endParaRPr lang="en-US" b="1" dirty="0">
              <a:solidFill>
                <a:schemeClr val="tx1"/>
              </a:solidFill>
            </a:endParaRPr>
          </a:p>
        </p:txBody>
      </p:sp>
      <p:pic>
        <p:nvPicPr>
          <p:cNvPr id="5" name="Picture 4" descr="Airplane Image">
            <a:extLst>
              <a:ext uri="{FF2B5EF4-FFF2-40B4-BE49-F238E27FC236}">
                <a16:creationId xmlns:a16="http://schemas.microsoft.com/office/drawing/2014/main" id="{FACAD40A-A002-4E58-B517-E393D098CD14}"/>
              </a:ext>
            </a:extLst>
          </p:cNvPr>
          <p:cNvPicPr>
            <a:picLocks noChangeAspect="1"/>
          </p:cNvPicPr>
          <p:nvPr/>
        </p:nvPicPr>
        <p:blipFill>
          <a:blip r:embed="rId2"/>
          <a:stretch>
            <a:fillRect/>
          </a:stretch>
        </p:blipFill>
        <p:spPr>
          <a:xfrm>
            <a:off x="943612" y="4287443"/>
            <a:ext cx="2400079" cy="1950016"/>
          </a:xfrm>
          <a:prstGeom prst="rect">
            <a:avLst/>
          </a:prstGeom>
        </p:spPr>
      </p:pic>
      <p:pic>
        <p:nvPicPr>
          <p:cNvPr id="8" name="Picture 7" descr="Hotel Image">
            <a:extLst>
              <a:ext uri="{FF2B5EF4-FFF2-40B4-BE49-F238E27FC236}">
                <a16:creationId xmlns:a16="http://schemas.microsoft.com/office/drawing/2014/main" id="{6F6341F0-A52B-45E4-A628-2D80055497C4}"/>
              </a:ext>
            </a:extLst>
          </p:cNvPr>
          <p:cNvPicPr>
            <a:picLocks noChangeAspect="1"/>
          </p:cNvPicPr>
          <p:nvPr/>
        </p:nvPicPr>
        <p:blipFill>
          <a:blip r:embed="rId3"/>
          <a:stretch>
            <a:fillRect/>
          </a:stretch>
        </p:blipFill>
        <p:spPr>
          <a:xfrm>
            <a:off x="3035626" y="4255027"/>
            <a:ext cx="2484641" cy="2018771"/>
          </a:xfrm>
          <a:prstGeom prst="rect">
            <a:avLst/>
          </a:prstGeom>
        </p:spPr>
      </p:pic>
      <p:pic>
        <p:nvPicPr>
          <p:cNvPr id="18" name="Picture 17" descr="Car Image">
            <a:extLst>
              <a:ext uri="{FF2B5EF4-FFF2-40B4-BE49-F238E27FC236}">
                <a16:creationId xmlns:a16="http://schemas.microsoft.com/office/drawing/2014/main" id="{B259F093-E483-4B39-91B6-D0DFE5EC8D54}"/>
              </a:ext>
            </a:extLst>
          </p:cNvPr>
          <p:cNvPicPr>
            <a:picLocks noChangeAspect="1"/>
          </p:cNvPicPr>
          <p:nvPr/>
        </p:nvPicPr>
        <p:blipFill>
          <a:blip r:embed="rId4"/>
          <a:stretch>
            <a:fillRect/>
          </a:stretch>
        </p:blipFill>
        <p:spPr>
          <a:xfrm>
            <a:off x="5662730" y="4029639"/>
            <a:ext cx="3034974" cy="2465916"/>
          </a:xfrm>
          <a:prstGeom prst="rect">
            <a:avLst/>
          </a:prstGeom>
        </p:spPr>
      </p:pic>
      <p:pic>
        <p:nvPicPr>
          <p:cNvPr id="20" name="Picture 19" descr="Form and Pencil Image">
            <a:extLst>
              <a:ext uri="{FF2B5EF4-FFF2-40B4-BE49-F238E27FC236}">
                <a16:creationId xmlns:a16="http://schemas.microsoft.com/office/drawing/2014/main" id="{671C0A78-F134-4868-AF55-430A4110B408}"/>
              </a:ext>
            </a:extLst>
          </p:cNvPr>
          <p:cNvPicPr>
            <a:picLocks noChangeAspect="1"/>
          </p:cNvPicPr>
          <p:nvPr/>
        </p:nvPicPr>
        <p:blipFill>
          <a:blip r:embed="rId5"/>
          <a:stretch>
            <a:fillRect/>
          </a:stretch>
        </p:blipFill>
        <p:spPr>
          <a:xfrm>
            <a:off x="8840167" y="4029639"/>
            <a:ext cx="2610841" cy="2121232"/>
          </a:xfrm>
          <a:prstGeom prst="rect">
            <a:avLst/>
          </a:prstGeom>
        </p:spPr>
      </p:pic>
      <p:sp>
        <p:nvSpPr>
          <p:cNvPr id="21" name="Content Placeholder 5">
            <a:extLst>
              <a:ext uri="{FF2B5EF4-FFF2-40B4-BE49-F238E27FC236}">
                <a16:creationId xmlns:a16="http://schemas.microsoft.com/office/drawing/2014/main" id="{D44E051A-C527-4BC5-8B4A-F524A84FE209}"/>
              </a:ext>
            </a:extLst>
          </p:cNvPr>
          <p:cNvSpPr txBox="1">
            <a:spLocks/>
          </p:cNvSpPr>
          <p:nvPr/>
        </p:nvSpPr>
        <p:spPr>
          <a:xfrm>
            <a:off x="1251678" y="3097933"/>
            <a:ext cx="11016522" cy="863600"/>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buNone/>
            </a:pPr>
            <a:r>
              <a:rPr lang="en-US" b="1" dirty="0">
                <a:solidFill>
                  <a:schemeClr val="tx1"/>
                </a:solidFill>
              </a:rPr>
              <a:t>AIRFARE	      LODGING	             VEHICLE RENTAL           REGISTRATION FEES</a:t>
            </a:r>
          </a:p>
          <a:p>
            <a:pPr marL="0" indent="0">
              <a:buNone/>
            </a:pPr>
            <a:r>
              <a:rPr lang="en-US" b="1" dirty="0">
                <a:solidFill>
                  <a:schemeClr val="tx1"/>
                </a:solidFill>
              </a:rPr>
              <a:t>							</a:t>
            </a:r>
            <a:endParaRPr lang="en-US" sz="1000" b="1" dirty="0">
              <a:solidFill>
                <a:schemeClr val="tx1"/>
              </a:solidFill>
            </a:endParaRPr>
          </a:p>
        </p:txBody>
      </p:sp>
      <p:sp>
        <p:nvSpPr>
          <p:cNvPr id="22" name="Content Placeholder 5">
            <a:extLst>
              <a:ext uri="{FF2B5EF4-FFF2-40B4-BE49-F238E27FC236}">
                <a16:creationId xmlns:a16="http://schemas.microsoft.com/office/drawing/2014/main" id="{149EC5FE-1678-4DE8-A36C-083BE66EC747}"/>
              </a:ext>
            </a:extLst>
          </p:cNvPr>
          <p:cNvSpPr txBox="1">
            <a:spLocks/>
          </p:cNvSpPr>
          <p:nvPr/>
        </p:nvSpPr>
        <p:spPr>
          <a:xfrm>
            <a:off x="1251678" y="3506035"/>
            <a:ext cx="1783948" cy="863600"/>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buNone/>
            </a:pPr>
            <a:r>
              <a:rPr lang="en-US" sz="1400" b="1" dirty="0">
                <a:solidFill>
                  <a:schemeClr val="tx1"/>
                </a:solidFill>
              </a:rPr>
              <a:t>(No baggage fees, unless prior approval is obtained)</a:t>
            </a:r>
            <a:r>
              <a:rPr lang="en-US" b="1" dirty="0">
                <a:solidFill>
                  <a:schemeClr val="tx1"/>
                </a:solidFill>
              </a:rPr>
              <a:t>	</a:t>
            </a:r>
            <a:endParaRPr lang="en-US" sz="1000" b="1" dirty="0">
              <a:solidFill>
                <a:schemeClr val="tx1"/>
              </a:solidFill>
            </a:endParaRPr>
          </a:p>
        </p:txBody>
      </p:sp>
      <p:sp>
        <p:nvSpPr>
          <p:cNvPr id="23" name="Content Placeholder 5">
            <a:extLst>
              <a:ext uri="{FF2B5EF4-FFF2-40B4-BE49-F238E27FC236}">
                <a16:creationId xmlns:a16="http://schemas.microsoft.com/office/drawing/2014/main" id="{4A95511B-406A-4259-B917-52FD771D8EE0}"/>
              </a:ext>
            </a:extLst>
          </p:cNvPr>
          <p:cNvSpPr txBox="1">
            <a:spLocks/>
          </p:cNvSpPr>
          <p:nvPr/>
        </p:nvSpPr>
        <p:spPr>
          <a:xfrm>
            <a:off x="3486657" y="3506035"/>
            <a:ext cx="1783948" cy="710365"/>
          </a:xfrm>
          <a:prstGeom prst="rect">
            <a:avLst/>
          </a:prstGeom>
        </p:spPr>
        <p:txBody>
          <a:bodyPr vert="horz" lIns="91440" tIns="45720" rIns="91440" bIns="45720" rtlCol="0">
            <a:normAutofit fontScale="55000" lnSpcReduction="20000"/>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buNone/>
            </a:pPr>
            <a:r>
              <a:rPr lang="en-US" b="1" dirty="0">
                <a:solidFill>
                  <a:schemeClr val="tx1"/>
                </a:solidFill>
              </a:rPr>
              <a:t>Internet Services &amp; Parking only with hotel stay and combined on invoice	</a:t>
            </a:r>
            <a:endParaRPr lang="en-US" sz="1000" b="1" dirty="0">
              <a:solidFill>
                <a:schemeClr val="tx1"/>
              </a:solidFill>
            </a:endParaRPr>
          </a:p>
        </p:txBody>
      </p:sp>
      <p:sp>
        <p:nvSpPr>
          <p:cNvPr id="24" name="Content Placeholder 5">
            <a:extLst>
              <a:ext uri="{FF2B5EF4-FFF2-40B4-BE49-F238E27FC236}">
                <a16:creationId xmlns:a16="http://schemas.microsoft.com/office/drawing/2014/main" id="{5155CF69-3EB3-452F-9901-BD72767E2A7C}"/>
              </a:ext>
            </a:extLst>
          </p:cNvPr>
          <p:cNvSpPr txBox="1">
            <a:spLocks/>
          </p:cNvSpPr>
          <p:nvPr/>
        </p:nvSpPr>
        <p:spPr>
          <a:xfrm>
            <a:off x="5867965" y="3506035"/>
            <a:ext cx="1783948" cy="710365"/>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buNone/>
            </a:pPr>
            <a:r>
              <a:rPr lang="en-US" sz="1400" b="1" dirty="0">
                <a:solidFill>
                  <a:schemeClr val="tx1"/>
                </a:solidFill>
              </a:rPr>
              <a:t>Enterprise/Hertz</a:t>
            </a:r>
            <a:r>
              <a:rPr lang="en-US" b="1" dirty="0">
                <a:solidFill>
                  <a:schemeClr val="tx1"/>
                </a:solidFill>
              </a:rPr>
              <a:t>	</a:t>
            </a:r>
            <a:endParaRPr lang="en-US" sz="1000" b="1" dirty="0">
              <a:solidFill>
                <a:schemeClr val="tx1"/>
              </a:solidFill>
            </a:endParaRPr>
          </a:p>
        </p:txBody>
      </p:sp>
      <p:sp>
        <p:nvSpPr>
          <p:cNvPr id="25" name="Content Placeholder 5">
            <a:extLst>
              <a:ext uri="{FF2B5EF4-FFF2-40B4-BE49-F238E27FC236}">
                <a16:creationId xmlns:a16="http://schemas.microsoft.com/office/drawing/2014/main" id="{334FB33E-B000-4226-942B-8C97A29B10B7}"/>
              </a:ext>
            </a:extLst>
          </p:cNvPr>
          <p:cNvSpPr txBox="1">
            <a:spLocks/>
          </p:cNvSpPr>
          <p:nvPr/>
        </p:nvSpPr>
        <p:spPr>
          <a:xfrm>
            <a:off x="8840167" y="3492857"/>
            <a:ext cx="2753304" cy="710365"/>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buNone/>
            </a:pPr>
            <a:r>
              <a:rPr lang="en-US" sz="1400" b="1" dirty="0">
                <a:solidFill>
                  <a:schemeClr val="tx1"/>
                </a:solidFill>
              </a:rPr>
              <a:t>Membership dues if combined	</a:t>
            </a:r>
          </a:p>
        </p:txBody>
      </p:sp>
    </p:spTree>
    <p:extLst>
      <p:ext uri="{BB962C8B-B14F-4D97-AF65-F5344CB8AC3E}">
        <p14:creationId xmlns:p14="http://schemas.microsoft.com/office/powerpoint/2010/main" val="13922109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6FF21-6076-4B33-B5D9-13FA5A7755C0}"/>
              </a:ext>
            </a:extLst>
          </p:cNvPr>
          <p:cNvSpPr>
            <a:spLocks noGrp="1"/>
          </p:cNvSpPr>
          <p:nvPr>
            <p:ph type="title"/>
          </p:nvPr>
        </p:nvSpPr>
        <p:spPr/>
        <p:txBody>
          <a:bodyPr/>
          <a:lstStyle/>
          <a:p>
            <a:pPr algn="ctr"/>
            <a:r>
              <a:rPr lang="en-US" dirty="0"/>
              <a:t>UNAUTHORIZED PURCHASES</a:t>
            </a:r>
          </a:p>
        </p:txBody>
      </p:sp>
      <p:sp>
        <p:nvSpPr>
          <p:cNvPr id="3" name="Content Placeholder 2">
            <a:extLst>
              <a:ext uri="{FF2B5EF4-FFF2-40B4-BE49-F238E27FC236}">
                <a16:creationId xmlns:a16="http://schemas.microsoft.com/office/drawing/2014/main" id="{8BE614B5-1D68-4E94-9667-0754EDF4A692}"/>
              </a:ext>
            </a:extLst>
          </p:cNvPr>
          <p:cNvSpPr>
            <a:spLocks noGrp="1"/>
          </p:cNvSpPr>
          <p:nvPr>
            <p:ph sz="half" idx="1"/>
          </p:nvPr>
        </p:nvSpPr>
        <p:spPr>
          <a:xfrm>
            <a:off x="1196039" y="3173734"/>
            <a:ext cx="2307167" cy="509266"/>
          </a:xfrm>
        </p:spPr>
        <p:txBody>
          <a:bodyPr>
            <a:normAutofit/>
          </a:bodyPr>
          <a:lstStyle/>
          <a:p>
            <a:pPr marL="0" indent="0">
              <a:buNone/>
            </a:pPr>
            <a:r>
              <a:rPr lang="en-US" dirty="0">
                <a:solidFill>
                  <a:schemeClr val="tx1"/>
                </a:solidFill>
              </a:rPr>
              <a:t>Alcoholic beverages</a:t>
            </a:r>
          </a:p>
        </p:txBody>
      </p:sp>
      <p:pic>
        <p:nvPicPr>
          <p:cNvPr id="6" name="Content Placeholder 5" descr="No Alcohol Image">
            <a:extLst>
              <a:ext uri="{FF2B5EF4-FFF2-40B4-BE49-F238E27FC236}">
                <a16:creationId xmlns:a16="http://schemas.microsoft.com/office/drawing/2014/main" id="{7B06DC7C-D80A-4253-8C7F-11A8F9A4B181}"/>
              </a:ext>
            </a:extLst>
          </p:cNvPr>
          <p:cNvPicPr>
            <a:picLocks noGrp="1" noChangeAspect="1"/>
          </p:cNvPicPr>
          <p:nvPr>
            <p:ph sz="half" idx="2"/>
          </p:nvPr>
        </p:nvPicPr>
        <p:blipFill>
          <a:blip r:embed="rId2"/>
          <a:stretch>
            <a:fillRect/>
          </a:stretch>
        </p:blipFill>
        <p:spPr>
          <a:xfrm>
            <a:off x="933899" y="1204383"/>
            <a:ext cx="2662440" cy="2163233"/>
          </a:xfrm>
        </p:spPr>
      </p:pic>
      <p:pic>
        <p:nvPicPr>
          <p:cNvPr id="8" name="Picture 7" descr="Cash Image">
            <a:extLst>
              <a:ext uri="{FF2B5EF4-FFF2-40B4-BE49-F238E27FC236}">
                <a16:creationId xmlns:a16="http://schemas.microsoft.com/office/drawing/2014/main" id="{158EBEFD-0060-4D04-8759-EDD115A7E4DF}"/>
              </a:ext>
            </a:extLst>
          </p:cNvPr>
          <p:cNvPicPr>
            <a:picLocks noChangeAspect="1"/>
          </p:cNvPicPr>
          <p:nvPr/>
        </p:nvPicPr>
        <p:blipFill>
          <a:blip r:embed="rId3"/>
          <a:stretch>
            <a:fillRect/>
          </a:stretch>
        </p:blipFill>
        <p:spPr>
          <a:xfrm>
            <a:off x="3503206" y="1338526"/>
            <a:ext cx="2332241" cy="1894946"/>
          </a:xfrm>
          <a:prstGeom prst="rect">
            <a:avLst/>
          </a:prstGeom>
        </p:spPr>
      </p:pic>
      <p:pic>
        <p:nvPicPr>
          <p:cNvPr id="10" name="Picture 9" descr="Pill Bottle and Pills">
            <a:extLst>
              <a:ext uri="{FF2B5EF4-FFF2-40B4-BE49-F238E27FC236}">
                <a16:creationId xmlns:a16="http://schemas.microsoft.com/office/drawing/2014/main" id="{F7E8CCC9-DFE7-4272-8CA4-3186D0B72E15}"/>
              </a:ext>
            </a:extLst>
          </p:cNvPr>
          <p:cNvPicPr>
            <a:picLocks noChangeAspect="1"/>
          </p:cNvPicPr>
          <p:nvPr/>
        </p:nvPicPr>
        <p:blipFill>
          <a:blip r:embed="rId4"/>
          <a:stretch>
            <a:fillRect/>
          </a:stretch>
        </p:blipFill>
        <p:spPr>
          <a:xfrm>
            <a:off x="6356555" y="1508692"/>
            <a:ext cx="1966109" cy="1597464"/>
          </a:xfrm>
          <a:prstGeom prst="rect">
            <a:avLst/>
          </a:prstGeom>
        </p:spPr>
      </p:pic>
      <p:pic>
        <p:nvPicPr>
          <p:cNvPr id="12" name="Picture 11" descr="Actor Masks (Drama)">
            <a:extLst>
              <a:ext uri="{FF2B5EF4-FFF2-40B4-BE49-F238E27FC236}">
                <a16:creationId xmlns:a16="http://schemas.microsoft.com/office/drawing/2014/main" id="{1A4DDEAE-2B6A-4108-9DFD-E66A7967D5D3}"/>
              </a:ext>
            </a:extLst>
          </p:cNvPr>
          <p:cNvPicPr>
            <a:picLocks noChangeAspect="1"/>
          </p:cNvPicPr>
          <p:nvPr/>
        </p:nvPicPr>
        <p:blipFill>
          <a:blip r:embed="rId5"/>
          <a:stretch>
            <a:fillRect/>
          </a:stretch>
        </p:blipFill>
        <p:spPr>
          <a:xfrm>
            <a:off x="8673493" y="990439"/>
            <a:ext cx="2829689" cy="2299122"/>
          </a:xfrm>
          <a:prstGeom prst="rect">
            <a:avLst/>
          </a:prstGeom>
        </p:spPr>
      </p:pic>
      <p:pic>
        <p:nvPicPr>
          <p:cNvPr id="14" name="Picture 13" descr="Gift Card">
            <a:extLst>
              <a:ext uri="{FF2B5EF4-FFF2-40B4-BE49-F238E27FC236}">
                <a16:creationId xmlns:a16="http://schemas.microsoft.com/office/drawing/2014/main" id="{732A126A-7B18-4687-AFCC-AF8829D3C2A1}"/>
              </a:ext>
            </a:extLst>
          </p:cNvPr>
          <p:cNvPicPr>
            <a:picLocks noChangeAspect="1"/>
          </p:cNvPicPr>
          <p:nvPr/>
        </p:nvPicPr>
        <p:blipFill>
          <a:blip r:embed="rId6"/>
          <a:stretch>
            <a:fillRect/>
          </a:stretch>
        </p:blipFill>
        <p:spPr>
          <a:xfrm>
            <a:off x="1049487" y="4084281"/>
            <a:ext cx="2408729" cy="1956958"/>
          </a:xfrm>
          <a:prstGeom prst="rect">
            <a:avLst/>
          </a:prstGeom>
        </p:spPr>
      </p:pic>
      <p:pic>
        <p:nvPicPr>
          <p:cNvPr id="16" name="Picture 15" descr="Shopping Bag">
            <a:extLst>
              <a:ext uri="{FF2B5EF4-FFF2-40B4-BE49-F238E27FC236}">
                <a16:creationId xmlns:a16="http://schemas.microsoft.com/office/drawing/2014/main" id="{A217F659-CFBE-49D0-A81C-2A85F8FE2A05}"/>
              </a:ext>
            </a:extLst>
          </p:cNvPr>
          <p:cNvPicPr>
            <a:picLocks noChangeAspect="1"/>
          </p:cNvPicPr>
          <p:nvPr/>
        </p:nvPicPr>
        <p:blipFill>
          <a:blip r:embed="rId7"/>
          <a:stretch>
            <a:fillRect/>
          </a:stretch>
        </p:blipFill>
        <p:spPr>
          <a:xfrm>
            <a:off x="4366263" y="3731808"/>
            <a:ext cx="2764041" cy="2245783"/>
          </a:xfrm>
          <a:prstGeom prst="rect">
            <a:avLst/>
          </a:prstGeom>
        </p:spPr>
      </p:pic>
      <p:pic>
        <p:nvPicPr>
          <p:cNvPr id="18" name="Picture 17" descr="Burger Drink and Fries Meal">
            <a:extLst>
              <a:ext uri="{FF2B5EF4-FFF2-40B4-BE49-F238E27FC236}">
                <a16:creationId xmlns:a16="http://schemas.microsoft.com/office/drawing/2014/main" id="{47BFC135-EE07-41FD-AD25-48269E3D9011}"/>
              </a:ext>
            </a:extLst>
          </p:cNvPr>
          <p:cNvPicPr>
            <a:picLocks noChangeAspect="1"/>
          </p:cNvPicPr>
          <p:nvPr/>
        </p:nvPicPr>
        <p:blipFill>
          <a:blip r:embed="rId8"/>
          <a:stretch>
            <a:fillRect/>
          </a:stretch>
        </p:blipFill>
        <p:spPr>
          <a:xfrm>
            <a:off x="8007387" y="3667265"/>
            <a:ext cx="2988489" cy="2428147"/>
          </a:xfrm>
          <a:prstGeom prst="rect">
            <a:avLst/>
          </a:prstGeom>
        </p:spPr>
      </p:pic>
      <p:sp>
        <p:nvSpPr>
          <p:cNvPr id="19" name="Content Placeholder 2">
            <a:extLst>
              <a:ext uri="{FF2B5EF4-FFF2-40B4-BE49-F238E27FC236}">
                <a16:creationId xmlns:a16="http://schemas.microsoft.com/office/drawing/2014/main" id="{209B399E-940E-4E1E-A1D3-64769BBB0292}"/>
              </a:ext>
            </a:extLst>
          </p:cNvPr>
          <p:cNvSpPr txBox="1">
            <a:spLocks/>
          </p:cNvSpPr>
          <p:nvPr/>
        </p:nvSpPr>
        <p:spPr>
          <a:xfrm>
            <a:off x="3423187" y="3060964"/>
            <a:ext cx="2760216" cy="582860"/>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lgn="ctr">
              <a:buFont typeface="Arial" panose="020B0604020202020204" pitchFamily="34" charset="0"/>
              <a:buNone/>
            </a:pPr>
            <a:r>
              <a:rPr lang="en-US" dirty="0">
                <a:solidFill>
                  <a:schemeClr val="tx1"/>
                </a:solidFill>
              </a:rPr>
              <a:t>Cash advances- cash instruments, cash refunds</a:t>
            </a:r>
          </a:p>
        </p:txBody>
      </p:sp>
      <p:sp>
        <p:nvSpPr>
          <p:cNvPr id="20" name="Content Placeholder 2">
            <a:extLst>
              <a:ext uri="{FF2B5EF4-FFF2-40B4-BE49-F238E27FC236}">
                <a16:creationId xmlns:a16="http://schemas.microsoft.com/office/drawing/2014/main" id="{35BB3AE1-BA1C-4882-AA9B-41FB57913A45}"/>
              </a:ext>
            </a:extLst>
          </p:cNvPr>
          <p:cNvSpPr txBox="1">
            <a:spLocks/>
          </p:cNvSpPr>
          <p:nvPr/>
        </p:nvSpPr>
        <p:spPr>
          <a:xfrm>
            <a:off x="6014463" y="3086498"/>
            <a:ext cx="2760216" cy="582860"/>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lgn="ctr">
              <a:buFont typeface="Arial" panose="020B0604020202020204" pitchFamily="34" charset="0"/>
              <a:buNone/>
            </a:pPr>
            <a:r>
              <a:rPr lang="en-US" dirty="0">
                <a:solidFill>
                  <a:schemeClr val="tx1"/>
                </a:solidFill>
              </a:rPr>
              <a:t>Controlled substances (prescription drugs, narcotics, etc.)</a:t>
            </a:r>
          </a:p>
        </p:txBody>
      </p:sp>
      <p:sp>
        <p:nvSpPr>
          <p:cNvPr id="21" name="Content Placeholder 2">
            <a:extLst>
              <a:ext uri="{FF2B5EF4-FFF2-40B4-BE49-F238E27FC236}">
                <a16:creationId xmlns:a16="http://schemas.microsoft.com/office/drawing/2014/main" id="{6945B87E-DD28-4749-A1AA-E6998BB138A9}"/>
              </a:ext>
            </a:extLst>
          </p:cNvPr>
          <p:cNvSpPr txBox="1">
            <a:spLocks/>
          </p:cNvSpPr>
          <p:nvPr/>
        </p:nvSpPr>
        <p:spPr>
          <a:xfrm>
            <a:off x="8672691" y="3060964"/>
            <a:ext cx="2760216" cy="582860"/>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lgn="ctr">
              <a:buFont typeface="Arial" panose="020B0604020202020204" pitchFamily="34" charset="0"/>
              <a:buNone/>
            </a:pPr>
            <a:r>
              <a:rPr lang="en-US" dirty="0">
                <a:solidFill>
                  <a:schemeClr val="tx1"/>
                </a:solidFill>
              </a:rPr>
              <a:t>Entertainment cost-ski tickets, tours, etc. </a:t>
            </a:r>
          </a:p>
        </p:txBody>
      </p:sp>
      <p:sp>
        <p:nvSpPr>
          <p:cNvPr id="22" name="Content Placeholder 2">
            <a:extLst>
              <a:ext uri="{FF2B5EF4-FFF2-40B4-BE49-F238E27FC236}">
                <a16:creationId xmlns:a16="http://schemas.microsoft.com/office/drawing/2014/main" id="{743C2D09-E1A6-43F8-8AE5-071B278CD930}"/>
              </a:ext>
            </a:extLst>
          </p:cNvPr>
          <p:cNvSpPr txBox="1">
            <a:spLocks/>
          </p:cNvSpPr>
          <p:nvPr/>
        </p:nvSpPr>
        <p:spPr>
          <a:xfrm>
            <a:off x="905822" y="5725855"/>
            <a:ext cx="2760216" cy="582860"/>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lgn="ctr">
              <a:buFont typeface="Arial" panose="020B0604020202020204" pitchFamily="34" charset="0"/>
              <a:buNone/>
            </a:pPr>
            <a:r>
              <a:rPr lang="en-US" dirty="0">
                <a:solidFill>
                  <a:schemeClr val="tx1"/>
                </a:solidFill>
              </a:rPr>
              <a:t>Gift cards/Gift certificates</a:t>
            </a:r>
          </a:p>
        </p:txBody>
      </p:sp>
      <p:sp>
        <p:nvSpPr>
          <p:cNvPr id="23" name="Content Placeholder 2">
            <a:extLst>
              <a:ext uri="{FF2B5EF4-FFF2-40B4-BE49-F238E27FC236}">
                <a16:creationId xmlns:a16="http://schemas.microsoft.com/office/drawing/2014/main" id="{9D38591B-F75D-476D-86C7-826D82EAF892}"/>
              </a:ext>
            </a:extLst>
          </p:cNvPr>
          <p:cNvSpPr txBox="1">
            <a:spLocks/>
          </p:cNvSpPr>
          <p:nvPr/>
        </p:nvSpPr>
        <p:spPr>
          <a:xfrm>
            <a:off x="4339124" y="5748611"/>
            <a:ext cx="2760216" cy="582860"/>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lgn="ctr">
              <a:buFont typeface="Arial" panose="020B0604020202020204" pitchFamily="34" charset="0"/>
              <a:buNone/>
            </a:pPr>
            <a:r>
              <a:rPr lang="en-US" dirty="0">
                <a:solidFill>
                  <a:schemeClr val="tx1"/>
                </a:solidFill>
              </a:rPr>
              <a:t>Personal purchases</a:t>
            </a:r>
          </a:p>
        </p:txBody>
      </p:sp>
      <p:sp>
        <p:nvSpPr>
          <p:cNvPr id="24" name="Content Placeholder 2">
            <a:extLst>
              <a:ext uri="{FF2B5EF4-FFF2-40B4-BE49-F238E27FC236}">
                <a16:creationId xmlns:a16="http://schemas.microsoft.com/office/drawing/2014/main" id="{21CE74FB-2EF9-406F-86BE-73AB52B4E0FF}"/>
              </a:ext>
            </a:extLst>
          </p:cNvPr>
          <p:cNvSpPr txBox="1">
            <a:spLocks/>
          </p:cNvSpPr>
          <p:nvPr/>
        </p:nvSpPr>
        <p:spPr>
          <a:xfrm>
            <a:off x="8094391" y="5749809"/>
            <a:ext cx="2988489" cy="862658"/>
          </a:xfrm>
          <a:prstGeom prst="rect">
            <a:avLst/>
          </a:prstGeom>
        </p:spPr>
        <p:txBody>
          <a:bodyPr vert="horz" lIns="91440" tIns="45720" rIns="91440" bIns="45720" rtlCol="0">
            <a:normAutofit fontScale="55000" lnSpcReduction="20000"/>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lgn="ctr">
              <a:buFont typeface="Arial" panose="020B0604020202020204" pitchFamily="34" charset="0"/>
              <a:buNone/>
            </a:pPr>
            <a:r>
              <a:rPr lang="en-US" dirty="0">
                <a:solidFill>
                  <a:schemeClr val="tx1"/>
                </a:solidFill>
              </a:rPr>
              <a:t>Meals &amp; AV equipment (unless prior approval through the Office of State Travel – requests must be sent to your Administrator) Signed (wet) roster of participants is required for food/drink. </a:t>
            </a:r>
          </a:p>
        </p:txBody>
      </p:sp>
    </p:spTree>
    <p:extLst>
      <p:ext uri="{BB962C8B-B14F-4D97-AF65-F5344CB8AC3E}">
        <p14:creationId xmlns:p14="http://schemas.microsoft.com/office/powerpoint/2010/main" val="30442905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15DEDD7-7B31-4EF1-B7C7-5AEE3208CC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 y="0"/>
            <a:ext cx="1219199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3242CC7A-3D6E-47A4-B9D1-860978459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66174" y="0"/>
            <a:ext cx="5282519" cy="6858000"/>
          </a:xfrm>
          <a:custGeom>
            <a:avLst/>
            <a:gdLst>
              <a:gd name="connsiteX0" fmla="*/ 189795 w 5282519"/>
              <a:gd name="connsiteY0" fmla="*/ 0 h 6858000"/>
              <a:gd name="connsiteX1" fmla="*/ 5282519 w 5282519"/>
              <a:gd name="connsiteY1" fmla="*/ 0 h 6858000"/>
              <a:gd name="connsiteX2" fmla="*/ 5282519 w 5282519"/>
              <a:gd name="connsiteY2" fmla="*/ 6858000 h 6858000"/>
              <a:gd name="connsiteX3" fmla="*/ 189795 w 5282519"/>
              <a:gd name="connsiteY3" fmla="*/ 6858000 h 6858000"/>
              <a:gd name="connsiteX4" fmla="*/ 184756 w 5282519"/>
              <a:gd name="connsiteY4" fmla="*/ 6791325 h 6858000"/>
              <a:gd name="connsiteX5" fmla="*/ 176358 w 5282519"/>
              <a:gd name="connsiteY5" fmla="*/ 6735762 h 6858000"/>
              <a:gd name="connsiteX6" fmla="*/ 166281 w 5282519"/>
              <a:gd name="connsiteY6" fmla="*/ 6683375 h 6858000"/>
              <a:gd name="connsiteX7" fmla="*/ 149485 w 5282519"/>
              <a:gd name="connsiteY7" fmla="*/ 6640512 h 6858000"/>
              <a:gd name="connsiteX8" fmla="*/ 132689 w 5282519"/>
              <a:gd name="connsiteY8" fmla="*/ 6597650 h 6858000"/>
              <a:gd name="connsiteX9" fmla="*/ 112534 w 5282519"/>
              <a:gd name="connsiteY9" fmla="*/ 6561137 h 6858000"/>
              <a:gd name="connsiteX10" fmla="*/ 92379 w 5282519"/>
              <a:gd name="connsiteY10" fmla="*/ 6523037 h 6858000"/>
              <a:gd name="connsiteX11" fmla="*/ 73903 w 5282519"/>
              <a:gd name="connsiteY11" fmla="*/ 6488112 h 6858000"/>
              <a:gd name="connsiteX12" fmla="*/ 55427 w 5282519"/>
              <a:gd name="connsiteY12" fmla="*/ 6448425 h 6858000"/>
              <a:gd name="connsiteX13" fmla="*/ 38632 w 5282519"/>
              <a:gd name="connsiteY13" fmla="*/ 6407150 h 6858000"/>
              <a:gd name="connsiteX14" fmla="*/ 23515 w 5282519"/>
              <a:gd name="connsiteY14" fmla="*/ 6361112 h 6858000"/>
              <a:gd name="connsiteX15" fmla="*/ 11758 w 5282519"/>
              <a:gd name="connsiteY15" fmla="*/ 6311900 h 6858000"/>
              <a:gd name="connsiteX16" fmla="*/ 3359 w 5282519"/>
              <a:gd name="connsiteY16" fmla="*/ 6251575 h 6858000"/>
              <a:gd name="connsiteX17" fmla="*/ 0 w 5282519"/>
              <a:gd name="connsiteY17" fmla="*/ 6183312 h 6858000"/>
              <a:gd name="connsiteX18" fmla="*/ 3359 w 5282519"/>
              <a:gd name="connsiteY18" fmla="*/ 6113462 h 6858000"/>
              <a:gd name="connsiteX19" fmla="*/ 11758 w 5282519"/>
              <a:gd name="connsiteY19" fmla="*/ 6056312 h 6858000"/>
              <a:gd name="connsiteX20" fmla="*/ 23515 w 5282519"/>
              <a:gd name="connsiteY20" fmla="*/ 6003925 h 6858000"/>
              <a:gd name="connsiteX21" fmla="*/ 38632 w 5282519"/>
              <a:gd name="connsiteY21" fmla="*/ 5956300 h 6858000"/>
              <a:gd name="connsiteX22" fmla="*/ 55427 w 5282519"/>
              <a:gd name="connsiteY22" fmla="*/ 5915025 h 6858000"/>
              <a:gd name="connsiteX23" fmla="*/ 75583 w 5282519"/>
              <a:gd name="connsiteY23" fmla="*/ 5876925 h 6858000"/>
              <a:gd name="connsiteX24" fmla="*/ 95738 w 5282519"/>
              <a:gd name="connsiteY24" fmla="*/ 5840412 h 6858000"/>
              <a:gd name="connsiteX25" fmla="*/ 115893 w 5282519"/>
              <a:gd name="connsiteY25" fmla="*/ 5802312 h 6858000"/>
              <a:gd name="connsiteX26" fmla="*/ 134368 w 5282519"/>
              <a:gd name="connsiteY26" fmla="*/ 5762625 h 6858000"/>
              <a:gd name="connsiteX27" fmla="*/ 152844 w 5282519"/>
              <a:gd name="connsiteY27" fmla="*/ 5721350 h 6858000"/>
              <a:gd name="connsiteX28" fmla="*/ 167960 w 5282519"/>
              <a:gd name="connsiteY28" fmla="*/ 5675312 h 6858000"/>
              <a:gd name="connsiteX29" fmla="*/ 178038 w 5282519"/>
              <a:gd name="connsiteY29" fmla="*/ 5622925 h 6858000"/>
              <a:gd name="connsiteX30" fmla="*/ 188115 w 5282519"/>
              <a:gd name="connsiteY30" fmla="*/ 5562600 h 6858000"/>
              <a:gd name="connsiteX31" fmla="*/ 189795 w 5282519"/>
              <a:gd name="connsiteY31" fmla="*/ 5494337 h 6858000"/>
              <a:gd name="connsiteX32" fmla="*/ 188115 w 5282519"/>
              <a:gd name="connsiteY32" fmla="*/ 5426075 h 6858000"/>
              <a:gd name="connsiteX33" fmla="*/ 178038 w 5282519"/>
              <a:gd name="connsiteY33" fmla="*/ 5365750 h 6858000"/>
              <a:gd name="connsiteX34" fmla="*/ 167960 w 5282519"/>
              <a:gd name="connsiteY34" fmla="*/ 5313362 h 6858000"/>
              <a:gd name="connsiteX35" fmla="*/ 152844 w 5282519"/>
              <a:gd name="connsiteY35" fmla="*/ 5268912 h 6858000"/>
              <a:gd name="connsiteX36" fmla="*/ 134368 w 5282519"/>
              <a:gd name="connsiteY36" fmla="*/ 5226050 h 6858000"/>
              <a:gd name="connsiteX37" fmla="*/ 115893 w 5282519"/>
              <a:gd name="connsiteY37" fmla="*/ 5186362 h 6858000"/>
              <a:gd name="connsiteX38" fmla="*/ 95738 w 5282519"/>
              <a:gd name="connsiteY38" fmla="*/ 5149850 h 6858000"/>
              <a:gd name="connsiteX39" fmla="*/ 75583 w 5282519"/>
              <a:gd name="connsiteY39" fmla="*/ 5114925 h 6858000"/>
              <a:gd name="connsiteX40" fmla="*/ 55427 w 5282519"/>
              <a:gd name="connsiteY40" fmla="*/ 5075237 h 6858000"/>
              <a:gd name="connsiteX41" fmla="*/ 38632 w 5282519"/>
              <a:gd name="connsiteY41" fmla="*/ 5033962 h 6858000"/>
              <a:gd name="connsiteX42" fmla="*/ 23515 w 5282519"/>
              <a:gd name="connsiteY42" fmla="*/ 4987925 h 6858000"/>
              <a:gd name="connsiteX43" fmla="*/ 11758 w 5282519"/>
              <a:gd name="connsiteY43" fmla="*/ 4935537 h 6858000"/>
              <a:gd name="connsiteX44" fmla="*/ 3359 w 5282519"/>
              <a:gd name="connsiteY44" fmla="*/ 4875212 h 6858000"/>
              <a:gd name="connsiteX45" fmla="*/ 0 w 5282519"/>
              <a:gd name="connsiteY45" fmla="*/ 4806950 h 6858000"/>
              <a:gd name="connsiteX46" fmla="*/ 3359 w 5282519"/>
              <a:gd name="connsiteY46" fmla="*/ 4738687 h 6858000"/>
              <a:gd name="connsiteX47" fmla="*/ 11758 w 5282519"/>
              <a:gd name="connsiteY47" fmla="*/ 4678362 h 6858000"/>
              <a:gd name="connsiteX48" fmla="*/ 23515 w 5282519"/>
              <a:gd name="connsiteY48" fmla="*/ 4625975 h 6858000"/>
              <a:gd name="connsiteX49" fmla="*/ 38632 w 5282519"/>
              <a:gd name="connsiteY49" fmla="*/ 4579937 h 6858000"/>
              <a:gd name="connsiteX50" fmla="*/ 55427 w 5282519"/>
              <a:gd name="connsiteY50" fmla="*/ 4537075 h 6858000"/>
              <a:gd name="connsiteX51" fmla="*/ 75583 w 5282519"/>
              <a:gd name="connsiteY51" fmla="*/ 4498975 h 6858000"/>
              <a:gd name="connsiteX52" fmla="*/ 115893 w 5282519"/>
              <a:gd name="connsiteY52" fmla="*/ 4424362 h 6858000"/>
              <a:gd name="connsiteX53" fmla="*/ 134368 w 5282519"/>
              <a:gd name="connsiteY53" fmla="*/ 4386262 h 6858000"/>
              <a:gd name="connsiteX54" fmla="*/ 152844 w 5282519"/>
              <a:gd name="connsiteY54" fmla="*/ 4343400 h 6858000"/>
              <a:gd name="connsiteX55" fmla="*/ 167960 w 5282519"/>
              <a:gd name="connsiteY55" fmla="*/ 4297362 h 6858000"/>
              <a:gd name="connsiteX56" fmla="*/ 178038 w 5282519"/>
              <a:gd name="connsiteY56" fmla="*/ 4244975 h 6858000"/>
              <a:gd name="connsiteX57" fmla="*/ 188115 w 5282519"/>
              <a:gd name="connsiteY57" fmla="*/ 4186237 h 6858000"/>
              <a:gd name="connsiteX58" fmla="*/ 189795 w 5282519"/>
              <a:gd name="connsiteY58" fmla="*/ 4116387 h 6858000"/>
              <a:gd name="connsiteX59" fmla="*/ 188115 w 5282519"/>
              <a:gd name="connsiteY59" fmla="*/ 4048125 h 6858000"/>
              <a:gd name="connsiteX60" fmla="*/ 178038 w 5282519"/>
              <a:gd name="connsiteY60" fmla="*/ 3987800 h 6858000"/>
              <a:gd name="connsiteX61" fmla="*/ 167960 w 5282519"/>
              <a:gd name="connsiteY61" fmla="*/ 3935412 h 6858000"/>
              <a:gd name="connsiteX62" fmla="*/ 152844 w 5282519"/>
              <a:gd name="connsiteY62" fmla="*/ 3890962 h 6858000"/>
              <a:gd name="connsiteX63" fmla="*/ 134368 w 5282519"/>
              <a:gd name="connsiteY63" fmla="*/ 3848100 h 6858000"/>
              <a:gd name="connsiteX64" fmla="*/ 115893 w 5282519"/>
              <a:gd name="connsiteY64" fmla="*/ 3811587 h 6858000"/>
              <a:gd name="connsiteX65" fmla="*/ 75583 w 5282519"/>
              <a:gd name="connsiteY65" fmla="*/ 3736975 h 6858000"/>
              <a:gd name="connsiteX66" fmla="*/ 55427 w 5282519"/>
              <a:gd name="connsiteY66" fmla="*/ 3697287 h 6858000"/>
              <a:gd name="connsiteX67" fmla="*/ 38632 w 5282519"/>
              <a:gd name="connsiteY67" fmla="*/ 3656012 h 6858000"/>
              <a:gd name="connsiteX68" fmla="*/ 23515 w 5282519"/>
              <a:gd name="connsiteY68" fmla="*/ 3609975 h 6858000"/>
              <a:gd name="connsiteX69" fmla="*/ 11758 w 5282519"/>
              <a:gd name="connsiteY69" fmla="*/ 3557587 h 6858000"/>
              <a:gd name="connsiteX70" fmla="*/ 3359 w 5282519"/>
              <a:gd name="connsiteY70" fmla="*/ 3497262 h 6858000"/>
              <a:gd name="connsiteX71" fmla="*/ 0 w 5282519"/>
              <a:gd name="connsiteY71" fmla="*/ 3427412 h 6858000"/>
              <a:gd name="connsiteX72" fmla="*/ 3359 w 5282519"/>
              <a:gd name="connsiteY72" fmla="*/ 3360737 h 6858000"/>
              <a:gd name="connsiteX73" fmla="*/ 11758 w 5282519"/>
              <a:gd name="connsiteY73" fmla="*/ 3300412 h 6858000"/>
              <a:gd name="connsiteX74" fmla="*/ 23515 w 5282519"/>
              <a:gd name="connsiteY74" fmla="*/ 3248025 h 6858000"/>
              <a:gd name="connsiteX75" fmla="*/ 38632 w 5282519"/>
              <a:gd name="connsiteY75" fmla="*/ 3201987 h 6858000"/>
              <a:gd name="connsiteX76" fmla="*/ 55427 w 5282519"/>
              <a:gd name="connsiteY76" fmla="*/ 3160712 h 6858000"/>
              <a:gd name="connsiteX77" fmla="*/ 75583 w 5282519"/>
              <a:gd name="connsiteY77" fmla="*/ 3121025 h 6858000"/>
              <a:gd name="connsiteX78" fmla="*/ 95738 w 5282519"/>
              <a:gd name="connsiteY78" fmla="*/ 3084512 h 6858000"/>
              <a:gd name="connsiteX79" fmla="*/ 115893 w 5282519"/>
              <a:gd name="connsiteY79" fmla="*/ 3046412 h 6858000"/>
              <a:gd name="connsiteX80" fmla="*/ 134368 w 5282519"/>
              <a:gd name="connsiteY80" fmla="*/ 3009900 h 6858000"/>
              <a:gd name="connsiteX81" fmla="*/ 152844 w 5282519"/>
              <a:gd name="connsiteY81" fmla="*/ 2967037 h 6858000"/>
              <a:gd name="connsiteX82" fmla="*/ 167960 w 5282519"/>
              <a:gd name="connsiteY82" fmla="*/ 2922587 h 6858000"/>
              <a:gd name="connsiteX83" fmla="*/ 178038 w 5282519"/>
              <a:gd name="connsiteY83" fmla="*/ 2868612 h 6858000"/>
              <a:gd name="connsiteX84" fmla="*/ 188115 w 5282519"/>
              <a:gd name="connsiteY84" fmla="*/ 2809875 h 6858000"/>
              <a:gd name="connsiteX85" fmla="*/ 189795 w 5282519"/>
              <a:gd name="connsiteY85" fmla="*/ 2741612 h 6858000"/>
              <a:gd name="connsiteX86" fmla="*/ 188115 w 5282519"/>
              <a:gd name="connsiteY86" fmla="*/ 2671762 h 6858000"/>
              <a:gd name="connsiteX87" fmla="*/ 178038 w 5282519"/>
              <a:gd name="connsiteY87" fmla="*/ 2613025 h 6858000"/>
              <a:gd name="connsiteX88" fmla="*/ 167960 w 5282519"/>
              <a:gd name="connsiteY88" fmla="*/ 2560637 h 6858000"/>
              <a:gd name="connsiteX89" fmla="*/ 152844 w 5282519"/>
              <a:gd name="connsiteY89" fmla="*/ 2513012 h 6858000"/>
              <a:gd name="connsiteX90" fmla="*/ 134368 w 5282519"/>
              <a:gd name="connsiteY90" fmla="*/ 2471737 h 6858000"/>
              <a:gd name="connsiteX91" fmla="*/ 115893 w 5282519"/>
              <a:gd name="connsiteY91" fmla="*/ 2433637 h 6858000"/>
              <a:gd name="connsiteX92" fmla="*/ 95738 w 5282519"/>
              <a:gd name="connsiteY92" fmla="*/ 2395537 h 6858000"/>
              <a:gd name="connsiteX93" fmla="*/ 75583 w 5282519"/>
              <a:gd name="connsiteY93" fmla="*/ 2359025 h 6858000"/>
              <a:gd name="connsiteX94" fmla="*/ 55427 w 5282519"/>
              <a:gd name="connsiteY94" fmla="*/ 2319337 h 6858000"/>
              <a:gd name="connsiteX95" fmla="*/ 38632 w 5282519"/>
              <a:gd name="connsiteY95" fmla="*/ 2278062 h 6858000"/>
              <a:gd name="connsiteX96" fmla="*/ 23515 w 5282519"/>
              <a:gd name="connsiteY96" fmla="*/ 2232025 h 6858000"/>
              <a:gd name="connsiteX97" fmla="*/ 11758 w 5282519"/>
              <a:gd name="connsiteY97" fmla="*/ 2179637 h 6858000"/>
              <a:gd name="connsiteX98" fmla="*/ 3359 w 5282519"/>
              <a:gd name="connsiteY98" fmla="*/ 2119312 h 6858000"/>
              <a:gd name="connsiteX99" fmla="*/ 0 w 5282519"/>
              <a:gd name="connsiteY99" fmla="*/ 2051050 h 6858000"/>
              <a:gd name="connsiteX100" fmla="*/ 3359 w 5282519"/>
              <a:gd name="connsiteY100" fmla="*/ 1982787 h 6858000"/>
              <a:gd name="connsiteX101" fmla="*/ 11758 w 5282519"/>
              <a:gd name="connsiteY101" fmla="*/ 1922462 h 6858000"/>
              <a:gd name="connsiteX102" fmla="*/ 23515 w 5282519"/>
              <a:gd name="connsiteY102" fmla="*/ 1870075 h 6858000"/>
              <a:gd name="connsiteX103" fmla="*/ 38632 w 5282519"/>
              <a:gd name="connsiteY103" fmla="*/ 1824037 h 6858000"/>
              <a:gd name="connsiteX104" fmla="*/ 55427 w 5282519"/>
              <a:gd name="connsiteY104" fmla="*/ 1782762 h 6858000"/>
              <a:gd name="connsiteX105" fmla="*/ 75583 w 5282519"/>
              <a:gd name="connsiteY105" fmla="*/ 1743075 h 6858000"/>
              <a:gd name="connsiteX106" fmla="*/ 95738 w 5282519"/>
              <a:gd name="connsiteY106" fmla="*/ 1708150 h 6858000"/>
              <a:gd name="connsiteX107" fmla="*/ 115893 w 5282519"/>
              <a:gd name="connsiteY107" fmla="*/ 1671637 h 6858000"/>
              <a:gd name="connsiteX108" fmla="*/ 134368 w 5282519"/>
              <a:gd name="connsiteY108" fmla="*/ 1631950 h 6858000"/>
              <a:gd name="connsiteX109" fmla="*/ 152844 w 5282519"/>
              <a:gd name="connsiteY109" fmla="*/ 1589087 h 6858000"/>
              <a:gd name="connsiteX110" fmla="*/ 167960 w 5282519"/>
              <a:gd name="connsiteY110" fmla="*/ 1544637 h 6858000"/>
              <a:gd name="connsiteX111" fmla="*/ 178038 w 5282519"/>
              <a:gd name="connsiteY111" fmla="*/ 1492250 h 6858000"/>
              <a:gd name="connsiteX112" fmla="*/ 188115 w 5282519"/>
              <a:gd name="connsiteY112" fmla="*/ 1431925 h 6858000"/>
              <a:gd name="connsiteX113" fmla="*/ 189795 w 5282519"/>
              <a:gd name="connsiteY113" fmla="*/ 1363662 h 6858000"/>
              <a:gd name="connsiteX114" fmla="*/ 188115 w 5282519"/>
              <a:gd name="connsiteY114" fmla="*/ 1295400 h 6858000"/>
              <a:gd name="connsiteX115" fmla="*/ 178038 w 5282519"/>
              <a:gd name="connsiteY115" fmla="*/ 1235075 h 6858000"/>
              <a:gd name="connsiteX116" fmla="*/ 167960 w 5282519"/>
              <a:gd name="connsiteY116" fmla="*/ 1182687 h 6858000"/>
              <a:gd name="connsiteX117" fmla="*/ 152844 w 5282519"/>
              <a:gd name="connsiteY117" fmla="*/ 1136650 h 6858000"/>
              <a:gd name="connsiteX118" fmla="*/ 134368 w 5282519"/>
              <a:gd name="connsiteY118" fmla="*/ 1095375 h 6858000"/>
              <a:gd name="connsiteX119" fmla="*/ 115893 w 5282519"/>
              <a:gd name="connsiteY119" fmla="*/ 1055687 h 6858000"/>
              <a:gd name="connsiteX120" fmla="*/ 95738 w 5282519"/>
              <a:gd name="connsiteY120" fmla="*/ 1017587 h 6858000"/>
              <a:gd name="connsiteX121" fmla="*/ 75583 w 5282519"/>
              <a:gd name="connsiteY121" fmla="*/ 981075 h 6858000"/>
              <a:gd name="connsiteX122" fmla="*/ 55427 w 5282519"/>
              <a:gd name="connsiteY122" fmla="*/ 942975 h 6858000"/>
              <a:gd name="connsiteX123" fmla="*/ 38632 w 5282519"/>
              <a:gd name="connsiteY123" fmla="*/ 901700 h 6858000"/>
              <a:gd name="connsiteX124" fmla="*/ 23515 w 5282519"/>
              <a:gd name="connsiteY124" fmla="*/ 854075 h 6858000"/>
              <a:gd name="connsiteX125" fmla="*/ 11758 w 5282519"/>
              <a:gd name="connsiteY125" fmla="*/ 801687 h 6858000"/>
              <a:gd name="connsiteX126" fmla="*/ 3359 w 5282519"/>
              <a:gd name="connsiteY126" fmla="*/ 744537 h 6858000"/>
              <a:gd name="connsiteX127" fmla="*/ 0 w 5282519"/>
              <a:gd name="connsiteY127" fmla="*/ 673100 h 6858000"/>
              <a:gd name="connsiteX128" fmla="*/ 3359 w 5282519"/>
              <a:gd name="connsiteY128" fmla="*/ 606425 h 6858000"/>
              <a:gd name="connsiteX129" fmla="*/ 11758 w 5282519"/>
              <a:gd name="connsiteY129" fmla="*/ 546100 h 6858000"/>
              <a:gd name="connsiteX130" fmla="*/ 23515 w 5282519"/>
              <a:gd name="connsiteY130" fmla="*/ 496887 h 6858000"/>
              <a:gd name="connsiteX131" fmla="*/ 38632 w 5282519"/>
              <a:gd name="connsiteY131" fmla="*/ 450850 h 6858000"/>
              <a:gd name="connsiteX132" fmla="*/ 55427 w 5282519"/>
              <a:gd name="connsiteY132" fmla="*/ 409575 h 6858000"/>
              <a:gd name="connsiteX133" fmla="*/ 73903 w 5282519"/>
              <a:gd name="connsiteY133" fmla="*/ 369887 h 6858000"/>
              <a:gd name="connsiteX134" fmla="*/ 92379 w 5282519"/>
              <a:gd name="connsiteY134" fmla="*/ 334962 h 6858000"/>
              <a:gd name="connsiteX135" fmla="*/ 112534 w 5282519"/>
              <a:gd name="connsiteY135" fmla="*/ 296862 h 6858000"/>
              <a:gd name="connsiteX136" fmla="*/ 132689 w 5282519"/>
              <a:gd name="connsiteY136" fmla="*/ 260350 h 6858000"/>
              <a:gd name="connsiteX137" fmla="*/ 149485 w 5282519"/>
              <a:gd name="connsiteY137" fmla="*/ 217487 h 6858000"/>
              <a:gd name="connsiteX138" fmla="*/ 166281 w 5282519"/>
              <a:gd name="connsiteY138" fmla="*/ 174625 h 6858000"/>
              <a:gd name="connsiteX139" fmla="*/ 176358 w 5282519"/>
              <a:gd name="connsiteY139" fmla="*/ 122237 h 6858000"/>
              <a:gd name="connsiteX140" fmla="*/ 184756 w 5282519"/>
              <a:gd name="connsiteY140" fmla="*/ 666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82519" h="6858000">
                <a:moveTo>
                  <a:pt x="189795" y="0"/>
                </a:moveTo>
                <a:lnTo>
                  <a:pt x="5282519" y="0"/>
                </a:lnTo>
                <a:lnTo>
                  <a:pt x="5282519" y="6858000"/>
                </a:lnTo>
                <a:lnTo>
                  <a:pt x="189795" y="6858000"/>
                </a:lnTo>
                <a:lnTo>
                  <a:pt x="184756" y="6791325"/>
                </a:lnTo>
                <a:lnTo>
                  <a:pt x="176358" y="6735762"/>
                </a:lnTo>
                <a:lnTo>
                  <a:pt x="166281" y="6683375"/>
                </a:lnTo>
                <a:lnTo>
                  <a:pt x="149485" y="6640512"/>
                </a:lnTo>
                <a:lnTo>
                  <a:pt x="132689" y="6597650"/>
                </a:lnTo>
                <a:lnTo>
                  <a:pt x="112534" y="6561137"/>
                </a:lnTo>
                <a:lnTo>
                  <a:pt x="92379" y="6523037"/>
                </a:lnTo>
                <a:lnTo>
                  <a:pt x="73903" y="6488112"/>
                </a:lnTo>
                <a:lnTo>
                  <a:pt x="55427" y="6448425"/>
                </a:lnTo>
                <a:lnTo>
                  <a:pt x="38632" y="6407150"/>
                </a:lnTo>
                <a:lnTo>
                  <a:pt x="23515" y="6361112"/>
                </a:lnTo>
                <a:lnTo>
                  <a:pt x="11758" y="6311900"/>
                </a:lnTo>
                <a:lnTo>
                  <a:pt x="3359" y="6251575"/>
                </a:lnTo>
                <a:lnTo>
                  <a:pt x="0" y="6183312"/>
                </a:lnTo>
                <a:lnTo>
                  <a:pt x="3359" y="6113462"/>
                </a:lnTo>
                <a:lnTo>
                  <a:pt x="11758" y="6056312"/>
                </a:lnTo>
                <a:lnTo>
                  <a:pt x="23515" y="6003925"/>
                </a:lnTo>
                <a:lnTo>
                  <a:pt x="38632" y="5956300"/>
                </a:lnTo>
                <a:lnTo>
                  <a:pt x="55427" y="5915025"/>
                </a:lnTo>
                <a:lnTo>
                  <a:pt x="75583" y="5876925"/>
                </a:lnTo>
                <a:lnTo>
                  <a:pt x="95738" y="5840412"/>
                </a:lnTo>
                <a:lnTo>
                  <a:pt x="115893" y="5802312"/>
                </a:lnTo>
                <a:lnTo>
                  <a:pt x="134368" y="5762625"/>
                </a:lnTo>
                <a:lnTo>
                  <a:pt x="152844" y="5721350"/>
                </a:lnTo>
                <a:lnTo>
                  <a:pt x="167960" y="5675312"/>
                </a:lnTo>
                <a:lnTo>
                  <a:pt x="178038" y="5622925"/>
                </a:lnTo>
                <a:lnTo>
                  <a:pt x="188115" y="5562600"/>
                </a:lnTo>
                <a:lnTo>
                  <a:pt x="189795" y="5494337"/>
                </a:lnTo>
                <a:lnTo>
                  <a:pt x="188115" y="5426075"/>
                </a:lnTo>
                <a:lnTo>
                  <a:pt x="178038" y="5365750"/>
                </a:lnTo>
                <a:lnTo>
                  <a:pt x="167960" y="5313362"/>
                </a:lnTo>
                <a:lnTo>
                  <a:pt x="152844" y="5268912"/>
                </a:lnTo>
                <a:lnTo>
                  <a:pt x="134368" y="5226050"/>
                </a:lnTo>
                <a:lnTo>
                  <a:pt x="115893" y="5186362"/>
                </a:lnTo>
                <a:lnTo>
                  <a:pt x="95738" y="5149850"/>
                </a:lnTo>
                <a:lnTo>
                  <a:pt x="75583" y="5114925"/>
                </a:lnTo>
                <a:lnTo>
                  <a:pt x="55427" y="5075237"/>
                </a:lnTo>
                <a:lnTo>
                  <a:pt x="38632" y="5033962"/>
                </a:lnTo>
                <a:lnTo>
                  <a:pt x="23515" y="4987925"/>
                </a:lnTo>
                <a:lnTo>
                  <a:pt x="11758" y="4935537"/>
                </a:lnTo>
                <a:lnTo>
                  <a:pt x="3359" y="4875212"/>
                </a:lnTo>
                <a:lnTo>
                  <a:pt x="0" y="4806950"/>
                </a:lnTo>
                <a:lnTo>
                  <a:pt x="3359" y="4738687"/>
                </a:lnTo>
                <a:lnTo>
                  <a:pt x="11758" y="4678362"/>
                </a:lnTo>
                <a:lnTo>
                  <a:pt x="23515" y="4625975"/>
                </a:lnTo>
                <a:lnTo>
                  <a:pt x="38632" y="4579937"/>
                </a:lnTo>
                <a:lnTo>
                  <a:pt x="55427" y="4537075"/>
                </a:lnTo>
                <a:lnTo>
                  <a:pt x="75583" y="4498975"/>
                </a:lnTo>
                <a:lnTo>
                  <a:pt x="115893" y="4424362"/>
                </a:lnTo>
                <a:lnTo>
                  <a:pt x="134368" y="4386262"/>
                </a:lnTo>
                <a:lnTo>
                  <a:pt x="152844" y="4343400"/>
                </a:lnTo>
                <a:lnTo>
                  <a:pt x="167960" y="4297362"/>
                </a:lnTo>
                <a:lnTo>
                  <a:pt x="178038" y="4244975"/>
                </a:lnTo>
                <a:lnTo>
                  <a:pt x="188115" y="4186237"/>
                </a:lnTo>
                <a:lnTo>
                  <a:pt x="189795" y="4116387"/>
                </a:lnTo>
                <a:lnTo>
                  <a:pt x="188115" y="4048125"/>
                </a:lnTo>
                <a:lnTo>
                  <a:pt x="178038" y="3987800"/>
                </a:lnTo>
                <a:lnTo>
                  <a:pt x="167960" y="3935412"/>
                </a:lnTo>
                <a:lnTo>
                  <a:pt x="152844" y="3890962"/>
                </a:lnTo>
                <a:lnTo>
                  <a:pt x="134368" y="3848100"/>
                </a:lnTo>
                <a:lnTo>
                  <a:pt x="115893" y="3811587"/>
                </a:lnTo>
                <a:lnTo>
                  <a:pt x="75583" y="3736975"/>
                </a:lnTo>
                <a:lnTo>
                  <a:pt x="55427" y="3697287"/>
                </a:lnTo>
                <a:lnTo>
                  <a:pt x="38632" y="3656012"/>
                </a:lnTo>
                <a:lnTo>
                  <a:pt x="23515" y="3609975"/>
                </a:lnTo>
                <a:lnTo>
                  <a:pt x="11758" y="3557587"/>
                </a:lnTo>
                <a:lnTo>
                  <a:pt x="3359" y="3497262"/>
                </a:lnTo>
                <a:lnTo>
                  <a:pt x="0" y="3427412"/>
                </a:lnTo>
                <a:lnTo>
                  <a:pt x="3359" y="3360737"/>
                </a:lnTo>
                <a:lnTo>
                  <a:pt x="11758" y="3300412"/>
                </a:lnTo>
                <a:lnTo>
                  <a:pt x="23515" y="3248025"/>
                </a:lnTo>
                <a:lnTo>
                  <a:pt x="38632" y="3201987"/>
                </a:lnTo>
                <a:lnTo>
                  <a:pt x="55427" y="3160712"/>
                </a:lnTo>
                <a:lnTo>
                  <a:pt x="75583" y="3121025"/>
                </a:lnTo>
                <a:lnTo>
                  <a:pt x="95738" y="3084512"/>
                </a:lnTo>
                <a:lnTo>
                  <a:pt x="115893" y="3046412"/>
                </a:lnTo>
                <a:lnTo>
                  <a:pt x="134368" y="3009900"/>
                </a:lnTo>
                <a:lnTo>
                  <a:pt x="152844" y="2967037"/>
                </a:lnTo>
                <a:lnTo>
                  <a:pt x="167960" y="2922587"/>
                </a:lnTo>
                <a:lnTo>
                  <a:pt x="178038" y="2868612"/>
                </a:lnTo>
                <a:lnTo>
                  <a:pt x="188115" y="2809875"/>
                </a:lnTo>
                <a:lnTo>
                  <a:pt x="189795" y="2741612"/>
                </a:lnTo>
                <a:lnTo>
                  <a:pt x="188115" y="2671762"/>
                </a:lnTo>
                <a:lnTo>
                  <a:pt x="178038" y="2613025"/>
                </a:lnTo>
                <a:lnTo>
                  <a:pt x="167960" y="2560637"/>
                </a:lnTo>
                <a:lnTo>
                  <a:pt x="152844" y="2513012"/>
                </a:lnTo>
                <a:lnTo>
                  <a:pt x="134368" y="2471737"/>
                </a:lnTo>
                <a:lnTo>
                  <a:pt x="115893" y="2433637"/>
                </a:lnTo>
                <a:lnTo>
                  <a:pt x="95738" y="2395537"/>
                </a:lnTo>
                <a:lnTo>
                  <a:pt x="75583" y="2359025"/>
                </a:lnTo>
                <a:lnTo>
                  <a:pt x="55427" y="2319337"/>
                </a:lnTo>
                <a:lnTo>
                  <a:pt x="38632" y="2278062"/>
                </a:lnTo>
                <a:lnTo>
                  <a:pt x="23515" y="2232025"/>
                </a:lnTo>
                <a:lnTo>
                  <a:pt x="11758" y="2179637"/>
                </a:lnTo>
                <a:lnTo>
                  <a:pt x="3359" y="2119312"/>
                </a:lnTo>
                <a:lnTo>
                  <a:pt x="0" y="2051050"/>
                </a:lnTo>
                <a:lnTo>
                  <a:pt x="3359" y="1982787"/>
                </a:lnTo>
                <a:lnTo>
                  <a:pt x="11758" y="1922462"/>
                </a:lnTo>
                <a:lnTo>
                  <a:pt x="23515" y="1870075"/>
                </a:lnTo>
                <a:lnTo>
                  <a:pt x="38632" y="1824037"/>
                </a:lnTo>
                <a:lnTo>
                  <a:pt x="55427" y="1782762"/>
                </a:lnTo>
                <a:lnTo>
                  <a:pt x="75583" y="1743075"/>
                </a:lnTo>
                <a:lnTo>
                  <a:pt x="95738" y="1708150"/>
                </a:lnTo>
                <a:lnTo>
                  <a:pt x="115893" y="1671637"/>
                </a:lnTo>
                <a:lnTo>
                  <a:pt x="134368" y="1631950"/>
                </a:lnTo>
                <a:lnTo>
                  <a:pt x="152844" y="1589087"/>
                </a:lnTo>
                <a:lnTo>
                  <a:pt x="167960" y="1544637"/>
                </a:lnTo>
                <a:lnTo>
                  <a:pt x="178038" y="1492250"/>
                </a:lnTo>
                <a:lnTo>
                  <a:pt x="188115" y="1431925"/>
                </a:lnTo>
                <a:lnTo>
                  <a:pt x="189795" y="1363662"/>
                </a:lnTo>
                <a:lnTo>
                  <a:pt x="188115" y="1295400"/>
                </a:lnTo>
                <a:lnTo>
                  <a:pt x="178038" y="1235075"/>
                </a:lnTo>
                <a:lnTo>
                  <a:pt x="167960" y="1182687"/>
                </a:lnTo>
                <a:lnTo>
                  <a:pt x="152844" y="1136650"/>
                </a:lnTo>
                <a:lnTo>
                  <a:pt x="134368" y="1095375"/>
                </a:lnTo>
                <a:lnTo>
                  <a:pt x="115893" y="1055687"/>
                </a:lnTo>
                <a:lnTo>
                  <a:pt x="95738" y="1017587"/>
                </a:lnTo>
                <a:lnTo>
                  <a:pt x="75583" y="981075"/>
                </a:lnTo>
                <a:lnTo>
                  <a:pt x="55427" y="942975"/>
                </a:lnTo>
                <a:lnTo>
                  <a:pt x="38632" y="901700"/>
                </a:lnTo>
                <a:lnTo>
                  <a:pt x="23515" y="854075"/>
                </a:lnTo>
                <a:lnTo>
                  <a:pt x="11758" y="801687"/>
                </a:lnTo>
                <a:lnTo>
                  <a:pt x="3359" y="744537"/>
                </a:lnTo>
                <a:lnTo>
                  <a:pt x="0" y="673100"/>
                </a:lnTo>
                <a:lnTo>
                  <a:pt x="3359" y="606425"/>
                </a:lnTo>
                <a:lnTo>
                  <a:pt x="11758" y="546100"/>
                </a:lnTo>
                <a:lnTo>
                  <a:pt x="23515" y="496887"/>
                </a:lnTo>
                <a:lnTo>
                  <a:pt x="38632" y="450850"/>
                </a:lnTo>
                <a:lnTo>
                  <a:pt x="55427" y="409575"/>
                </a:lnTo>
                <a:lnTo>
                  <a:pt x="73903" y="369887"/>
                </a:lnTo>
                <a:lnTo>
                  <a:pt x="92379" y="334962"/>
                </a:lnTo>
                <a:lnTo>
                  <a:pt x="112534" y="296862"/>
                </a:lnTo>
                <a:lnTo>
                  <a:pt x="132689" y="260350"/>
                </a:lnTo>
                <a:lnTo>
                  <a:pt x="149485" y="217487"/>
                </a:lnTo>
                <a:lnTo>
                  <a:pt x="166281" y="174625"/>
                </a:lnTo>
                <a:lnTo>
                  <a:pt x="176358" y="122237"/>
                </a:lnTo>
                <a:lnTo>
                  <a:pt x="184756" y="66675"/>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Rectangle 11">
            <a:extLst>
              <a:ext uri="{FF2B5EF4-FFF2-40B4-BE49-F238E27FC236}">
                <a16:creationId xmlns:a16="http://schemas.microsoft.com/office/drawing/2014/main" id="{B59F8D67-5D34-44E0-9825-576A1F40CE0E}"/>
              </a:ext>
              <a:ext uri="{C183D7F6-B498-43B3-948B-1728B52AA6E4}">
                <adec:decorative xmlns:adec="http://schemas.microsoft.com/office/drawing/2017/decorative" val="1"/>
              </a:ext>
            </a:extLst>
          </p:cNvPr>
          <p:cNvSpPr/>
          <p:nvPr/>
        </p:nvSpPr>
        <p:spPr>
          <a:xfrm>
            <a:off x="-2" y="-2"/>
            <a:ext cx="12204060" cy="685800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2">
            <a:extLst>
              <a:ext uri="{FF2B5EF4-FFF2-40B4-BE49-F238E27FC236}">
                <a16:creationId xmlns:a16="http://schemas.microsoft.com/office/drawing/2014/main" id="{7C8F8C92-2BA0-4928-83B2-FE1B4BE36F36}"/>
              </a:ext>
              <a:ext uri="{C183D7F6-B498-43B3-948B-1728B52AA6E4}">
                <adec:decorative xmlns:adec="http://schemas.microsoft.com/office/drawing/2017/decorative" val="1"/>
              </a:ext>
            </a:extLst>
          </p:cNvPr>
          <p:cNvPicPr>
            <a:picLocks noChangeAspect="1" noChangeArrowheads="1"/>
          </p:cNvPicPr>
          <p:nvPr/>
        </p:nvPicPr>
        <p:blipFill rotWithShape="1">
          <a:blip r:embed="rId2">
            <a:alphaModFix amt="17000"/>
            <a:duotone>
              <a:schemeClr val="bg2">
                <a:shade val="45000"/>
                <a:satMod val="135000"/>
              </a:schemeClr>
              <a:prstClr val="white"/>
            </a:duotone>
            <a:extLst>
              <a:ext uri="{28A0092B-C50C-407E-A947-70E740481C1C}">
                <a14:useLocalDpi xmlns:a14="http://schemas.microsoft.com/office/drawing/2010/main" val="0"/>
              </a:ext>
            </a:extLst>
          </a:blip>
          <a:srcRect t="8364"/>
          <a:stretch/>
        </p:blipFill>
        <p:spPr bwMode="auto">
          <a:xfrm>
            <a:off x="-12063" y="0"/>
            <a:ext cx="12204060" cy="685800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Logo">
            <a:extLst>
              <a:ext uri="{FF2B5EF4-FFF2-40B4-BE49-F238E27FC236}">
                <a16:creationId xmlns:a16="http://schemas.microsoft.com/office/drawing/2014/main" id="{A40E2734-7D2C-46CF-87BB-A98DCEE972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81230" y="6135763"/>
            <a:ext cx="1596421" cy="393236"/>
          </a:xfrm>
          <a:prstGeom prst="rect">
            <a:avLst/>
          </a:prstGeom>
        </p:spPr>
      </p:pic>
      <p:sp>
        <p:nvSpPr>
          <p:cNvPr id="14" name="TextBox 2">
            <a:extLst>
              <a:ext uri="{FF2B5EF4-FFF2-40B4-BE49-F238E27FC236}">
                <a16:creationId xmlns:a16="http://schemas.microsoft.com/office/drawing/2014/main" id="{5832730C-BD7B-4BA1-AE2B-3E77B6C30A89}"/>
              </a:ext>
            </a:extLst>
          </p:cNvPr>
          <p:cNvSpPr txBox="1">
            <a:spLocks noGrp="1"/>
          </p:cNvSpPr>
          <p:nvPr>
            <p:ph type="title" idx="4294967295"/>
          </p:nvPr>
        </p:nvSpPr>
        <p:spPr>
          <a:xfrm>
            <a:off x="1309619" y="3307650"/>
            <a:ext cx="10188592" cy="2215991"/>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150" normalizeH="0" baseline="0" noProof="0" dirty="0">
                <a:ln>
                  <a:noFill/>
                </a:ln>
                <a:solidFill>
                  <a:srgbClr val="E0AA0F"/>
                </a:solidFill>
                <a:effectLst/>
                <a:uLnTx/>
                <a:uFillTx/>
                <a:latin typeface="Arial"/>
                <a:ea typeface="+mn-ea"/>
                <a:cs typeface="Arial"/>
              </a:rPr>
              <a:t>LET’S TALK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150" normalizeH="0" baseline="0" noProof="0" dirty="0">
                <a:ln>
                  <a:noFill/>
                </a:ln>
                <a:solidFill>
                  <a:srgbClr val="E0AA0F"/>
                </a:solidFill>
                <a:effectLst/>
                <a:uLnTx/>
                <a:uFillTx/>
                <a:latin typeface="Arial"/>
                <a:ea typeface="+mn-ea"/>
                <a:cs typeface="Arial"/>
              </a:rPr>
              <a:t>TRAVEL</a:t>
            </a:r>
          </a:p>
        </p:txBody>
      </p:sp>
      <p:sp>
        <p:nvSpPr>
          <p:cNvPr id="15" name="Freeform 8">
            <a:extLst>
              <a:ext uri="{FF2B5EF4-FFF2-40B4-BE49-F238E27FC236}">
                <a16:creationId xmlns:a16="http://schemas.microsoft.com/office/drawing/2014/main" id="{249E0726-591B-4312-B4B6-4465A21B9F92}"/>
              </a:ext>
              <a:ext uri="{C183D7F6-B498-43B3-948B-1728B52AA6E4}">
                <adec:decorative xmlns:adec="http://schemas.microsoft.com/office/drawing/2017/decorative" val="1"/>
              </a:ext>
            </a:extLst>
          </p:cNvPr>
          <p:cNvSpPr/>
          <p:nvPr/>
        </p:nvSpPr>
        <p:spPr>
          <a:xfrm rot="5400000">
            <a:off x="-861405" y="5119521"/>
            <a:ext cx="3359021" cy="117939"/>
          </a:xfrm>
          <a:custGeom>
            <a:avLst/>
            <a:gdLst/>
            <a:ahLst/>
            <a:cxnLst/>
            <a:rect l="l" t="t" r="r" b="b"/>
            <a:pathLst>
              <a:path w="4630405" h="69850">
                <a:moveTo>
                  <a:pt x="4339575" y="0"/>
                </a:moveTo>
                <a:lnTo>
                  <a:pt x="0" y="0"/>
                </a:lnTo>
                <a:lnTo>
                  <a:pt x="0" y="69850"/>
                </a:lnTo>
                <a:lnTo>
                  <a:pt x="4630405" y="69850"/>
                </a:lnTo>
                <a:lnTo>
                  <a:pt x="4630405" y="0"/>
                </a:lnTo>
                <a:close/>
              </a:path>
            </a:pathLst>
          </a:custGeom>
          <a:solidFill>
            <a:schemeClr val="tx1">
              <a:lumMod val="50000"/>
              <a:lumOff val="50000"/>
            </a:schemeClr>
          </a:solidFill>
          <a:ln>
            <a:noFill/>
          </a:ln>
        </p:spPr>
        <p:txBody>
          <a:bodyPr/>
          <a:lstStyle/>
          <a:p>
            <a:endParaRPr lang="en-US"/>
          </a:p>
        </p:txBody>
      </p:sp>
    </p:spTree>
    <p:extLst>
      <p:ext uri="{BB962C8B-B14F-4D97-AF65-F5344CB8AC3E}">
        <p14:creationId xmlns:p14="http://schemas.microsoft.com/office/powerpoint/2010/main" val="917718051"/>
      </p:ext>
    </p:extLst>
  </p:cSld>
  <p:clrMapOvr>
    <a:masterClrMapping/>
  </p:clrMapOvr>
</p:sld>
</file>

<file path=ppt/theme/theme1.xml><?xml version="1.0" encoding="utf-8"?>
<a:theme xmlns:a="http://schemas.openxmlformats.org/drawingml/2006/main" name="Badge">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2D19F41A5A9A24D90A91D1354EF3FEE" ma:contentTypeVersion="18" ma:contentTypeDescription="Create a new document." ma:contentTypeScope="" ma:versionID="f7b6edeeb8d64847c6f79a02809019d3">
  <xsd:schema xmlns:xsd="http://www.w3.org/2001/XMLSchema" xmlns:xs="http://www.w3.org/2001/XMLSchema" xmlns:p="http://schemas.microsoft.com/office/2006/metadata/properties" xmlns:ns3="a11b4c35-b651-4547-a88d-389bca0b4185" xmlns:ns4="9e82ca8b-7337-499f-a56b-19bf4fd16247" targetNamespace="http://schemas.microsoft.com/office/2006/metadata/properties" ma:root="true" ma:fieldsID="22f23eb8a7ca658092988e8c65d89abf" ns3:_="" ns4:_="">
    <xsd:import namespace="a11b4c35-b651-4547-a88d-389bca0b4185"/>
    <xsd:import namespace="9e82ca8b-7337-499f-a56b-19bf4fd16247"/>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AutoKeyPoints" minOccurs="0"/>
                <xsd:element ref="ns3:MediaServiceKeyPoints" minOccurs="0"/>
                <xsd:element ref="ns3:MediaLengthInSeconds" minOccurs="0"/>
                <xsd:element ref="ns3:MediaServiceLocation" minOccurs="0"/>
                <xsd:element ref="ns3:MediaServiceObjectDetectorVersions" minOccurs="0"/>
                <xsd:element ref="ns3:_activity"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11b4c35-b651-4547-a88d-389bca0b418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MediaServiceLocation" ma:index="21" nillable="true" ma:displayName="Location" ma:indexed="true" ma:internalName="MediaServiceLocation" ma:readOnly="true">
      <xsd:simpleType>
        <xsd:restriction base="dms:Text"/>
      </xsd:simple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element name="_activity" ma:index="23" nillable="true" ma:displayName="_activity" ma:hidden="true" ma:internalName="_activity">
      <xsd:simpleType>
        <xsd:restriction base="dms:Note"/>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e82ca8b-7337-499f-a56b-19bf4fd16247"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a11b4c35-b651-4547-a88d-389bca0b4185" xsi:nil="true"/>
    <_activity xmlns="a11b4c35-b651-4547-a88d-389bca0b418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F936269-5FE7-4BD1-9D17-7D7024BEC7A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11b4c35-b651-4547-a88d-389bca0b4185"/>
    <ds:schemaRef ds:uri="9e82ca8b-7337-499f-a56b-19bf4fd1624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55D5C12-9048-448D-A69C-F00736C0732E}">
  <ds:schemaRefs>
    <ds:schemaRef ds:uri="http://schemas.openxmlformats.org/package/2006/metadata/core-properties"/>
    <ds:schemaRef ds:uri="http://schemas.microsoft.com/office/2006/metadata/properties"/>
    <ds:schemaRef ds:uri="http://www.w3.org/XML/1998/namespace"/>
    <ds:schemaRef ds:uri="9e82ca8b-7337-499f-a56b-19bf4fd16247"/>
    <ds:schemaRef ds:uri="http://schemas.microsoft.com/office/2006/documentManagement/types"/>
    <ds:schemaRef ds:uri="http://schemas.microsoft.com/office/infopath/2007/PartnerControls"/>
    <ds:schemaRef ds:uri="http://purl.org/dc/dcmitype/"/>
    <ds:schemaRef ds:uri="a11b4c35-b651-4547-a88d-389bca0b4185"/>
    <ds:schemaRef ds:uri="http://purl.org/dc/terms/"/>
    <ds:schemaRef ds:uri="http://purl.org/dc/elements/1.1/"/>
  </ds:schemaRefs>
</ds:datastoreItem>
</file>

<file path=customXml/itemProps3.xml><?xml version="1.0" encoding="utf-8"?>
<ds:datastoreItem xmlns:ds="http://schemas.openxmlformats.org/officeDocument/2006/customXml" ds:itemID="{032C9D10-CA80-4BC9-9D59-B4B9486E932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9</TotalTime>
  <Words>1796</Words>
  <Application>Microsoft Office PowerPoint</Application>
  <PresentationFormat>Widescreen</PresentationFormat>
  <Paragraphs>182</Paragraphs>
  <Slides>22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Aptos</vt:lpstr>
      <vt:lpstr>Arial</vt:lpstr>
      <vt:lpstr>Calibri</vt:lpstr>
      <vt:lpstr>Gill Sans MT</vt:lpstr>
      <vt:lpstr>Impact</vt:lpstr>
      <vt:lpstr>Wingdings</vt:lpstr>
      <vt:lpstr>Badge</vt:lpstr>
      <vt:lpstr>State Travel Training (Updated April 21, 2026)</vt:lpstr>
      <vt:lpstr>Meet our travel team</vt:lpstr>
      <vt:lpstr>Travel Information </vt:lpstr>
      <vt:lpstr>NEW EMPLOYEE ON BOARDING</vt:lpstr>
      <vt:lpstr>WHAT IS A University Travel</vt:lpstr>
      <vt:lpstr>Introduction and purpose</vt:lpstr>
      <vt:lpstr>AUTHORIZED PURCHASES</vt:lpstr>
      <vt:lpstr>UNAUTHORIZED PURCHASES</vt:lpstr>
      <vt:lpstr>LET’S TALK  TRAVEL</vt:lpstr>
      <vt:lpstr>Before you start checklist</vt:lpstr>
      <vt:lpstr>Travel Request Authorization </vt:lpstr>
      <vt:lpstr>Registration </vt:lpstr>
      <vt:lpstr>RENTAL VEHICLES </vt:lpstr>
      <vt:lpstr>AIRFARE</vt:lpstr>
      <vt:lpstr>HOW TO BOOK FLIGHT</vt:lpstr>
      <vt:lpstr>LODGING</vt:lpstr>
      <vt:lpstr>LODGING continued…..</vt:lpstr>
      <vt:lpstr>INTERNATIONAL Travel </vt:lpstr>
      <vt:lpstr>ADJUSTMENTS TO THE TRAVEL</vt:lpstr>
      <vt:lpstr>Travel request denials</vt:lpstr>
      <vt:lpstr>OTHER IMPORTANT INFORMATION</vt:lpstr>
      <vt:lpstr>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Bruce Morgan</cp:lastModifiedBy>
  <cp:revision>3</cp:revision>
  <dcterms:created xsi:type="dcterms:W3CDTF">2019-09-10T17:39:40Z</dcterms:created>
  <dcterms:modified xsi:type="dcterms:W3CDTF">2026-04-20T21:07:43Z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0x01010092D19F41A5A9A24D90A91D1354EF3FEE</vt:lpwstr>
  </property>
</Properties>
</file>